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rimo Bold" panose="020B0604020202020204" charset="0"/>
      <p:regular r:id="rId27"/>
    </p:embeddedFont>
    <p:embeddedFont>
      <p:font typeface="Arimo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Группа 13"/>
          <p:cNvGrpSpPr/>
          <p:nvPr/>
        </p:nvGrpSpPr>
        <p:grpSpPr>
          <a:xfrm>
            <a:off x="838200" y="1490911"/>
            <a:ext cx="16457563" cy="6339223"/>
            <a:chOff x="838200" y="1490911"/>
            <a:chExt cx="16457563" cy="6339223"/>
          </a:xfrm>
        </p:grpSpPr>
        <p:sp>
          <p:nvSpPr>
            <p:cNvPr id="6" name="TextBox 6"/>
            <p:cNvSpPr txBox="1"/>
            <p:nvPr/>
          </p:nvSpPr>
          <p:spPr>
            <a:xfrm>
              <a:off x="838200" y="1490911"/>
              <a:ext cx="14176622" cy="18542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>
                <a:lnSpc>
                  <a:spcPts val="14500"/>
                </a:lnSpc>
              </a:pPr>
              <a:r>
                <a:rPr lang="en-US" sz="11124" b="1" dirty="0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ONTHEGO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3410" y="3323006"/>
              <a:ext cx="14595953" cy="275716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ts val="4312"/>
                </a:lnSpc>
              </a:pPr>
              <a:r>
                <a:rPr lang="ru-RU" sz="3312" b="1" dirty="0" smtClean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Проектная работа</a:t>
              </a:r>
            </a:p>
            <a:p>
              <a:pPr>
                <a:lnSpc>
                  <a:spcPts val="4312"/>
                </a:lnSpc>
              </a:pPr>
              <a:r>
                <a:rPr lang="ru-RU" sz="3312" b="1" dirty="0" smtClean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 дисциплине : «Проектирование информационных систем»</a:t>
              </a:r>
            </a:p>
            <a:p>
              <a:pPr>
                <a:lnSpc>
                  <a:spcPts val="4312"/>
                </a:lnSpc>
              </a:pPr>
              <a:r>
                <a:rPr lang="ru-RU" sz="3312" b="1" dirty="0" smtClean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тема</a:t>
              </a:r>
              <a:r>
                <a:rPr lang="ru-RU" sz="3312" b="1" dirty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: «(Разработка универсальной </a:t>
              </a:r>
              <a:r>
                <a:rPr lang="ru-RU" sz="3312" b="1" dirty="0" err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геймификационной</a:t>
              </a:r>
              <a:r>
                <a:rPr lang="ru-RU" sz="3312" b="1" dirty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платформы для повышения квалификации в области информационных технологий с акцентом на </a:t>
              </a:r>
              <a:r>
                <a:rPr lang="ru-RU" sz="3312" b="1" dirty="0" err="1" smtClean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кибербезопасность</a:t>
              </a:r>
              <a:r>
                <a:rPr lang="ru-RU" sz="3312" b="1" dirty="0" smtClean="0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)»</a:t>
              </a:r>
              <a:endParaRPr lang="en-US" sz="3312" b="1" dirty="0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2237" y="6770799"/>
              <a:ext cx="16303526" cy="371897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 b="1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Выполнили</a:t>
              </a:r>
              <a:r>
                <a:rPr lang="en-US" sz="2187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:</a:t>
              </a:r>
              <a:r>
                <a:rPr lang="en-US" sz="2187" dirty="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Беляев</a:t>
              </a:r>
              <a:r>
                <a:rPr lang="en-US" sz="2187" dirty="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87" dirty="0" err="1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Валентин</a:t>
              </a:r>
              <a:r>
                <a:rPr lang="en-US" sz="2187" dirty="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, Корнев Никита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92237" y="7458237"/>
              <a:ext cx="16303526" cy="371897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 b="1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Группа</a:t>
              </a:r>
              <a:r>
                <a:rPr lang="en-US" sz="2187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:</a:t>
              </a:r>
              <a:r>
                <a:rPr lang="en-US" sz="2187" dirty="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УС2-ВТиПО-25-2Р</a:t>
              </a:r>
            </a:p>
          </p:txBody>
        </p:sp>
      </p:grpSp>
      <p:pic>
        <p:nvPicPr>
          <p:cNvPr id="10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38100"/>
            <a:ext cx="1614054" cy="1842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/>
          <p:cNvSpPr/>
          <p:nvPr/>
        </p:nvSpPr>
        <p:spPr>
          <a:xfrm>
            <a:off x="1600200" y="7644185"/>
            <a:ext cx="13335000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12"/>
              </a:lnSpc>
            </a:pPr>
            <a:endParaRPr lang="en-US" sz="3310" b="1" dirty="0">
              <a:solidFill>
                <a:srgbClr val="E5E5E5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15200" y="1480587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buClr>
                <a:srgbClr val="3F3F3F"/>
              </a:buClr>
              <a:buSzPts val="3200"/>
            </a:pP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" r="-25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688059"/>
            <a:ext cx="9445526" cy="4872582"/>
            <a:chOff x="0" y="0"/>
            <a:chExt cx="12594035" cy="64967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10674350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Архитектура системы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57362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Мы выбрали современную многоуровневую клиент–серверную архитектуру, которая позволяет разделить логику приложения, внешний вид и хранение данных.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56608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Клиентская часть (Frontend):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интерфейс, с которым взаимодействует пользователь.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71430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Серверная часть (Backend):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обработка логики и данных.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43855"/>
              <a:ext cx="12594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База данных: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надежное хранение информации.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967345"/>
              <a:ext cx="12594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Сервисы аналитики: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вспомогательные модули для статистики.</a:t>
              </a:r>
            </a:p>
          </p:txBody>
        </p:sp>
      </p:grpSp>
      <p:pic>
        <p:nvPicPr>
          <p:cNvPr id="14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78024" y="2187923"/>
            <a:ext cx="16331951" cy="5911155"/>
            <a:chOff x="0" y="0"/>
            <a:chExt cx="21775935" cy="7881540"/>
          </a:xfrm>
        </p:grpSpPr>
        <p:sp>
          <p:nvSpPr>
            <p:cNvPr id="7" name="TextBox 7"/>
            <p:cNvSpPr txBox="1"/>
            <p:nvPr/>
          </p:nvSpPr>
          <p:spPr>
            <a:xfrm>
              <a:off x="19050" y="-85725"/>
              <a:ext cx="16189325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Используемые</a:t>
              </a:r>
              <a:r>
                <a:rPr lang="en-US" sz="5562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562" b="1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технологии</a:t>
              </a:r>
              <a:r>
                <a:rPr lang="en-US" sz="5562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</a:t>
              </a:r>
              <a:r>
                <a:rPr lang="en-US" sz="5562" b="1" dirty="0" err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Стек</a:t>
              </a:r>
              <a:r>
                <a:rPr lang="en-US" sz="5562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" y="194647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Для реализации проекта мы выбрали современный и востребованный на рынке стек технологий, обеспечивающий высокую скорость работы и гибкость разработки.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3373437"/>
              <a:ext cx="7032030" cy="2693988"/>
              <a:chOff x="0" y="0"/>
              <a:chExt cx="7032030" cy="269398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9050" y="19050"/>
                <a:ext cx="6993890" cy="2655824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55824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262" y="0"/>
                      <a:pt x="6993890" y="71120"/>
                      <a:pt x="6993890" y="158750"/>
                    </a:cubicBezTo>
                    <a:lnTo>
                      <a:pt x="6993890" y="2497074"/>
                    </a:lnTo>
                    <a:cubicBezTo>
                      <a:pt x="6993890" y="2584704"/>
                      <a:pt x="6922136" y="2655824"/>
                      <a:pt x="6833743" y="2655824"/>
                    </a:cubicBezTo>
                    <a:lnTo>
                      <a:pt x="160147" y="2655824"/>
                    </a:lnTo>
                    <a:cubicBezTo>
                      <a:pt x="71628" y="2655824"/>
                      <a:pt x="0" y="2584704"/>
                      <a:pt x="0" y="24970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1990" cy="2693924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693924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16124"/>
                    </a:lnTo>
                    <a:lnTo>
                      <a:pt x="7012940" y="2516124"/>
                    </a:lnTo>
                    <a:lnTo>
                      <a:pt x="7031990" y="2516124"/>
                    </a:lnTo>
                    <a:cubicBezTo>
                      <a:pt x="7031990" y="2614549"/>
                      <a:pt x="6951600" y="2693924"/>
                      <a:pt x="6852793" y="2693924"/>
                    </a:cubicBezTo>
                    <a:lnTo>
                      <a:pt x="6852793" y="2674874"/>
                    </a:lnTo>
                    <a:lnTo>
                      <a:pt x="6852793" y="2693924"/>
                    </a:lnTo>
                    <a:lnTo>
                      <a:pt x="179197" y="2693924"/>
                    </a:lnTo>
                    <a:lnTo>
                      <a:pt x="179197" y="2674874"/>
                    </a:lnTo>
                    <a:lnTo>
                      <a:pt x="179197" y="2693924"/>
                    </a:lnTo>
                    <a:cubicBezTo>
                      <a:pt x="80391" y="2693924"/>
                      <a:pt x="0" y="2614422"/>
                      <a:pt x="0" y="2516124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16124"/>
                    </a:lnTo>
                    <a:lnTo>
                      <a:pt x="19050" y="2516124"/>
                    </a:lnTo>
                    <a:lnTo>
                      <a:pt x="38100" y="2516124"/>
                    </a:lnTo>
                    <a:cubicBezTo>
                      <a:pt x="38100" y="2593086"/>
                      <a:pt x="101092" y="2655824"/>
                      <a:pt x="179197" y="2655824"/>
                    </a:cubicBezTo>
                    <a:lnTo>
                      <a:pt x="6852793" y="2655824"/>
                    </a:lnTo>
                    <a:cubicBezTo>
                      <a:pt x="6930899" y="2655824"/>
                      <a:pt x="6993890" y="2593086"/>
                      <a:pt x="6993890" y="2516124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35173" y="3751460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Серверная часть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5173" y="4611488"/>
              <a:ext cx="6161683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Python, Django, REST API.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7371953" y="3373437"/>
              <a:ext cx="7032030" cy="2693988"/>
              <a:chOff x="0" y="0"/>
              <a:chExt cx="7032030" cy="269398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9050" y="19050"/>
                <a:ext cx="6993890" cy="2655824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55824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262" y="0"/>
                      <a:pt x="6993890" y="71120"/>
                      <a:pt x="6993890" y="158750"/>
                    </a:cubicBezTo>
                    <a:lnTo>
                      <a:pt x="6993890" y="2497074"/>
                    </a:lnTo>
                    <a:cubicBezTo>
                      <a:pt x="6993890" y="2584704"/>
                      <a:pt x="6922136" y="2655824"/>
                      <a:pt x="6833743" y="2655824"/>
                    </a:cubicBezTo>
                    <a:lnTo>
                      <a:pt x="160147" y="2655824"/>
                    </a:lnTo>
                    <a:cubicBezTo>
                      <a:pt x="71628" y="2655824"/>
                      <a:pt x="0" y="2584704"/>
                      <a:pt x="0" y="24970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7031990" cy="2693924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693924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16124"/>
                    </a:lnTo>
                    <a:lnTo>
                      <a:pt x="7012940" y="2516124"/>
                    </a:lnTo>
                    <a:lnTo>
                      <a:pt x="7031990" y="2516124"/>
                    </a:lnTo>
                    <a:cubicBezTo>
                      <a:pt x="7031990" y="2614549"/>
                      <a:pt x="6951600" y="2693924"/>
                      <a:pt x="6852793" y="2693924"/>
                    </a:cubicBezTo>
                    <a:lnTo>
                      <a:pt x="6852793" y="2674874"/>
                    </a:lnTo>
                    <a:lnTo>
                      <a:pt x="6852793" y="2693924"/>
                    </a:lnTo>
                    <a:lnTo>
                      <a:pt x="179197" y="2693924"/>
                    </a:lnTo>
                    <a:lnTo>
                      <a:pt x="179197" y="2674874"/>
                    </a:lnTo>
                    <a:lnTo>
                      <a:pt x="179197" y="2693924"/>
                    </a:lnTo>
                    <a:cubicBezTo>
                      <a:pt x="80391" y="2693924"/>
                      <a:pt x="0" y="2614422"/>
                      <a:pt x="0" y="2516124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16124"/>
                    </a:lnTo>
                    <a:lnTo>
                      <a:pt x="19050" y="2516124"/>
                    </a:lnTo>
                    <a:lnTo>
                      <a:pt x="38100" y="2516124"/>
                    </a:lnTo>
                    <a:cubicBezTo>
                      <a:pt x="38100" y="2593086"/>
                      <a:pt x="101092" y="2655824"/>
                      <a:pt x="179197" y="2655824"/>
                    </a:cubicBezTo>
                    <a:lnTo>
                      <a:pt x="6852793" y="2655824"/>
                    </a:lnTo>
                    <a:cubicBezTo>
                      <a:pt x="6930899" y="2655824"/>
                      <a:pt x="6993890" y="2593086"/>
                      <a:pt x="6993890" y="2516124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7807127" y="3751460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Клиентская часть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07127" y="4611488"/>
              <a:ext cx="6161683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JavaScript, React, Next.js, HTML/CSS.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4743905" y="3373437"/>
              <a:ext cx="7032030" cy="2693988"/>
              <a:chOff x="0" y="0"/>
              <a:chExt cx="7032030" cy="269398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9050" y="19050"/>
                <a:ext cx="6993890" cy="2655824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55824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262" y="0"/>
                      <a:pt x="6993890" y="71120"/>
                      <a:pt x="6993890" y="158750"/>
                    </a:cubicBezTo>
                    <a:lnTo>
                      <a:pt x="6993890" y="2497074"/>
                    </a:lnTo>
                    <a:cubicBezTo>
                      <a:pt x="6993890" y="2584704"/>
                      <a:pt x="6922136" y="2655824"/>
                      <a:pt x="6833743" y="2655824"/>
                    </a:cubicBezTo>
                    <a:lnTo>
                      <a:pt x="160147" y="2655824"/>
                    </a:lnTo>
                    <a:cubicBezTo>
                      <a:pt x="71628" y="2655824"/>
                      <a:pt x="0" y="2584704"/>
                      <a:pt x="0" y="24970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7031990" cy="2693924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693924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16124"/>
                    </a:lnTo>
                    <a:lnTo>
                      <a:pt x="7012940" y="2516124"/>
                    </a:lnTo>
                    <a:lnTo>
                      <a:pt x="7031990" y="2516124"/>
                    </a:lnTo>
                    <a:cubicBezTo>
                      <a:pt x="7031990" y="2614549"/>
                      <a:pt x="6951600" y="2693924"/>
                      <a:pt x="6852793" y="2693924"/>
                    </a:cubicBezTo>
                    <a:lnTo>
                      <a:pt x="6852793" y="2674874"/>
                    </a:lnTo>
                    <a:lnTo>
                      <a:pt x="6852793" y="2693924"/>
                    </a:lnTo>
                    <a:lnTo>
                      <a:pt x="179197" y="2693924"/>
                    </a:lnTo>
                    <a:lnTo>
                      <a:pt x="179197" y="2674874"/>
                    </a:lnTo>
                    <a:lnTo>
                      <a:pt x="179197" y="2693924"/>
                    </a:lnTo>
                    <a:cubicBezTo>
                      <a:pt x="80391" y="2693924"/>
                      <a:pt x="0" y="2614422"/>
                      <a:pt x="0" y="2516124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16124"/>
                    </a:lnTo>
                    <a:lnTo>
                      <a:pt x="19050" y="2516124"/>
                    </a:lnTo>
                    <a:lnTo>
                      <a:pt x="38100" y="2516124"/>
                    </a:lnTo>
                    <a:cubicBezTo>
                      <a:pt x="38100" y="2593086"/>
                      <a:pt x="101092" y="2655824"/>
                      <a:pt x="179197" y="2655824"/>
                    </a:cubicBezTo>
                    <a:lnTo>
                      <a:pt x="6852793" y="2655824"/>
                    </a:lnTo>
                    <a:cubicBezTo>
                      <a:pt x="6930899" y="2655824"/>
                      <a:pt x="6993890" y="2593086"/>
                      <a:pt x="6993890" y="2516124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5179080" y="3751460"/>
              <a:ext cx="479663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Хранилище данных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179080" y="4611488"/>
              <a:ext cx="6161683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PostgreSQL.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50" y="7352108"/>
              <a:ext cx="21738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Это сочетание позволяет создавать быстрые веб-приложения с мощным серверным ядром.</a:t>
              </a:r>
            </a:p>
          </p:txBody>
        </p:sp>
      </p:grpSp>
      <p:pic>
        <p:nvPicPr>
          <p:cNvPr id="25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67019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73187" y="2077566"/>
            <a:ext cx="16341626" cy="6131869"/>
            <a:chOff x="0" y="0"/>
            <a:chExt cx="21788835" cy="8175825"/>
          </a:xfrm>
        </p:grpSpPr>
        <p:sp>
          <p:nvSpPr>
            <p:cNvPr id="7" name="TextBox 7"/>
            <p:cNvSpPr txBox="1"/>
            <p:nvPr/>
          </p:nvSpPr>
          <p:spPr>
            <a:xfrm>
              <a:off x="25400" y="-85725"/>
              <a:ext cx="1357153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Фреймворки и инструменты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400" y="1946475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Каждый инструмент в нашем техническом стеке решает конкретную задачу по обеспечению производительности, безопасности и удобства поддержки кода.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3367088"/>
              <a:ext cx="10730707" cy="2240757"/>
              <a:chOff x="0" y="0"/>
              <a:chExt cx="10730707" cy="2240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5400" y="25400"/>
                <a:ext cx="10679938" cy="2189988"/>
              </a:xfrm>
              <a:custGeom>
                <a:avLst/>
                <a:gdLst/>
                <a:ahLst/>
                <a:cxnLst/>
                <a:rect l="l" t="t" r="r" b="b"/>
                <a:pathLst>
                  <a:path w="10679938" h="2189988">
                    <a:moveTo>
                      <a:pt x="0" y="158750"/>
                    </a:moveTo>
                    <a:cubicBezTo>
                      <a:pt x="0" y="71120"/>
                      <a:pt x="72390" y="0"/>
                      <a:pt x="161671" y="0"/>
                    </a:cubicBezTo>
                    <a:lnTo>
                      <a:pt x="10518267" y="0"/>
                    </a:lnTo>
                    <a:cubicBezTo>
                      <a:pt x="10607549" y="0"/>
                      <a:pt x="10679938" y="71120"/>
                      <a:pt x="10679938" y="158750"/>
                    </a:cubicBezTo>
                    <a:lnTo>
                      <a:pt x="10679938" y="2031238"/>
                    </a:lnTo>
                    <a:cubicBezTo>
                      <a:pt x="10679938" y="2118868"/>
                      <a:pt x="10607549" y="2189988"/>
                      <a:pt x="10518267" y="2189988"/>
                    </a:cubicBezTo>
                    <a:lnTo>
                      <a:pt x="161671" y="2189988"/>
                    </a:lnTo>
                    <a:cubicBezTo>
                      <a:pt x="72390" y="2189988"/>
                      <a:pt x="0" y="2118868"/>
                      <a:pt x="0" y="2031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730738" cy="2240788"/>
              </a:xfrm>
              <a:custGeom>
                <a:avLst/>
                <a:gdLst/>
                <a:ahLst/>
                <a:cxnLst/>
                <a:rect l="l" t="t" r="r" b="b"/>
                <a:pathLst>
                  <a:path w="10730738" h="2240788">
                    <a:moveTo>
                      <a:pt x="0" y="184150"/>
                    </a:moveTo>
                    <a:cubicBezTo>
                      <a:pt x="0" y="82042"/>
                      <a:pt x="84201" y="0"/>
                      <a:pt x="187071" y="0"/>
                    </a:cubicBezTo>
                    <a:lnTo>
                      <a:pt x="10543667" y="0"/>
                    </a:lnTo>
                    <a:lnTo>
                      <a:pt x="10543667" y="25400"/>
                    </a:lnTo>
                    <a:lnTo>
                      <a:pt x="10543667" y="0"/>
                    </a:lnTo>
                    <a:cubicBezTo>
                      <a:pt x="10646537" y="0"/>
                      <a:pt x="10730738" y="82042"/>
                      <a:pt x="10730738" y="184150"/>
                    </a:cubicBezTo>
                    <a:lnTo>
                      <a:pt x="10705338" y="184150"/>
                    </a:lnTo>
                    <a:lnTo>
                      <a:pt x="10730738" y="184150"/>
                    </a:lnTo>
                    <a:lnTo>
                      <a:pt x="10730738" y="2056638"/>
                    </a:lnTo>
                    <a:lnTo>
                      <a:pt x="10705338" y="2056638"/>
                    </a:lnTo>
                    <a:lnTo>
                      <a:pt x="10730738" y="2056638"/>
                    </a:lnTo>
                    <a:cubicBezTo>
                      <a:pt x="10730738" y="2158746"/>
                      <a:pt x="10646537" y="2240788"/>
                      <a:pt x="10543667" y="2240788"/>
                    </a:cubicBezTo>
                    <a:lnTo>
                      <a:pt x="10543667" y="2215388"/>
                    </a:lnTo>
                    <a:lnTo>
                      <a:pt x="10543667" y="2240788"/>
                    </a:lnTo>
                    <a:lnTo>
                      <a:pt x="187071" y="2240788"/>
                    </a:lnTo>
                    <a:lnTo>
                      <a:pt x="187071" y="2215388"/>
                    </a:lnTo>
                    <a:lnTo>
                      <a:pt x="187071" y="2240788"/>
                    </a:lnTo>
                    <a:cubicBezTo>
                      <a:pt x="84201" y="2240788"/>
                      <a:pt x="0" y="2158746"/>
                      <a:pt x="0" y="2056638"/>
                    </a:cubicBezTo>
                    <a:lnTo>
                      <a:pt x="0" y="184150"/>
                    </a:lnTo>
                    <a:lnTo>
                      <a:pt x="25400" y="184150"/>
                    </a:lnTo>
                    <a:lnTo>
                      <a:pt x="0" y="184150"/>
                    </a:lnTo>
                    <a:moveTo>
                      <a:pt x="50800" y="184150"/>
                    </a:moveTo>
                    <a:lnTo>
                      <a:pt x="50800" y="2056638"/>
                    </a:lnTo>
                    <a:lnTo>
                      <a:pt x="25400" y="2056638"/>
                    </a:lnTo>
                    <a:lnTo>
                      <a:pt x="50800" y="2056638"/>
                    </a:lnTo>
                    <a:cubicBezTo>
                      <a:pt x="50800" y="2129917"/>
                      <a:pt x="111379" y="2189988"/>
                      <a:pt x="187071" y="2189988"/>
                    </a:cubicBezTo>
                    <a:lnTo>
                      <a:pt x="10543667" y="2189988"/>
                    </a:lnTo>
                    <a:cubicBezTo>
                      <a:pt x="10619360" y="2189988"/>
                      <a:pt x="10679938" y="2129790"/>
                      <a:pt x="10679938" y="2056638"/>
                    </a:cubicBezTo>
                    <a:lnTo>
                      <a:pt x="10679938" y="184150"/>
                    </a:lnTo>
                    <a:cubicBezTo>
                      <a:pt x="10679938" y="110871"/>
                      <a:pt x="10619360" y="50800"/>
                      <a:pt x="10543667" y="50800"/>
                    </a:cubicBezTo>
                    <a:lnTo>
                      <a:pt x="187071" y="50800"/>
                    </a:lnTo>
                    <a:lnTo>
                      <a:pt x="187071" y="25400"/>
                    </a:lnTo>
                    <a:lnTo>
                      <a:pt x="187071" y="50800"/>
                    </a:lnTo>
                    <a:cubicBezTo>
                      <a:pt x="111379" y="50800"/>
                      <a:pt x="50800" y="110998"/>
                      <a:pt x="50800" y="18415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54223" y="3764162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Django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54223" y="4624190"/>
              <a:ext cx="9822260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реализация сложной бизнес-логики.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1057930" y="3367088"/>
              <a:ext cx="10730905" cy="2240757"/>
              <a:chOff x="0" y="0"/>
              <a:chExt cx="10730905" cy="224075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5400" y="25400"/>
                <a:ext cx="10680064" cy="2189988"/>
              </a:xfrm>
              <a:custGeom>
                <a:avLst/>
                <a:gdLst/>
                <a:ahLst/>
                <a:cxnLst/>
                <a:rect l="l" t="t" r="r" b="b"/>
                <a:pathLst>
                  <a:path w="10680064" h="2189988">
                    <a:moveTo>
                      <a:pt x="0" y="158750"/>
                    </a:moveTo>
                    <a:cubicBezTo>
                      <a:pt x="0" y="71120"/>
                      <a:pt x="72390" y="0"/>
                      <a:pt x="161671" y="0"/>
                    </a:cubicBezTo>
                    <a:lnTo>
                      <a:pt x="10518394" y="0"/>
                    </a:lnTo>
                    <a:cubicBezTo>
                      <a:pt x="10607675" y="0"/>
                      <a:pt x="10680064" y="71120"/>
                      <a:pt x="10680064" y="158750"/>
                    </a:cubicBezTo>
                    <a:lnTo>
                      <a:pt x="10680064" y="2031238"/>
                    </a:lnTo>
                    <a:cubicBezTo>
                      <a:pt x="10680064" y="2118868"/>
                      <a:pt x="10607675" y="2189988"/>
                      <a:pt x="10518394" y="2189988"/>
                    </a:cubicBezTo>
                    <a:lnTo>
                      <a:pt x="161671" y="2189988"/>
                    </a:lnTo>
                    <a:cubicBezTo>
                      <a:pt x="72390" y="2189988"/>
                      <a:pt x="0" y="2118868"/>
                      <a:pt x="0" y="2031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0730864" cy="2240788"/>
              </a:xfrm>
              <a:custGeom>
                <a:avLst/>
                <a:gdLst/>
                <a:ahLst/>
                <a:cxnLst/>
                <a:rect l="l" t="t" r="r" b="b"/>
                <a:pathLst>
                  <a:path w="10730864" h="2240788">
                    <a:moveTo>
                      <a:pt x="0" y="184150"/>
                    </a:moveTo>
                    <a:cubicBezTo>
                      <a:pt x="0" y="82042"/>
                      <a:pt x="84201" y="0"/>
                      <a:pt x="187071" y="0"/>
                    </a:cubicBezTo>
                    <a:lnTo>
                      <a:pt x="10543794" y="0"/>
                    </a:lnTo>
                    <a:lnTo>
                      <a:pt x="10543794" y="25400"/>
                    </a:lnTo>
                    <a:lnTo>
                      <a:pt x="10543794" y="0"/>
                    </a:lnTo>
                    <a:cubicBezTo>
                      <a:pt x="10646663" y="0"/>
                      <a:pt x="10730864" y="82042"/>
                      <a:pt x="10730864" y="184150"/>
                    </a:cubicBezTo>
                    <a:lnTo>
                      <a:pt x="10705464" y="184150"/>
                    </a:lnTo>
                    <a:lnTo>
                      <a:pt x="10730864" y="184150"/>
                    </a:lnTo>
                    <a:lnTo>
                      <a:pt x="10730864" y="2056638"/>
                    </a:lnTo>
                    <a:lnTo>
                      <a:pt x="10705464" y="2056638"/>
                    </a:lnTo>
                    <a:lnTo>
                      <a:pt x="10730864" y="2056638"/>
                    </a:lnTo>
                    <a:cubicBezTo>
                      <a:pt x="10730864" y="2158746"/>
                      <a:pt x="10646663" y="2240788"/>
                      <a:pt x="10543794" y="2240788"/>
                    </a:cubicBezTo>
                    <a:lnTo>
                      <a:pt x="10543794" y="2215388"/>
                    </a:lnTo>
                    <a:lnTo>
                      <a:pt x="10543794" y="2240788"/>
                    </a:lnTo>
                    <a:lnTo>
                      <a:pt x="187071" y="2240788"/>
                    </a:lnTo>
                    <a:lnTo>
                      <a:pt x="187071" y="2215388"/>
                    </a:lnTo>
                    <a:lnTo>
                      <a:pt x="187071" y="2240788"/>
                    </a:lnTo>
                    <a:cubicBezTo>
                      <a:pt x="84201" y="2240788"/>
                      <a:pt x="0" y="2158746"/>
                      <a:pt x="0" y="2056638"/>
                    </a:cubicBezTo>
                    <a:lnTo>
                      <a:pt x="0" y="184150"/>
                    </a:lnTo>
                    <a:lnTo>
                      <a:pt x="25400" y="184150"/>
                    </a:lnTo>
                    <a:lnTo>
                      <a:pt x="0" y="184150"/>
                    </a:lnTo>
                    <a:moveTo>
                      <a:pt x="50800" y="184150"/>
                    </a:moveTo>
                    <a:lnTo>
                      <a:pt x="50800" y="2056638"/>
                    </a:lnTo>
                    <a:lnTo>
                      <a:pt x="25400" y="2056638"/>
                    </a:lnTo>
                    <a:lnTo>
                      <a:pt x="50800" y="2056638"/>
                    </a:lnTo>
                    <a:cubicBezTo>
                      <a:pt x="50800" y="2129917"/>
                      <a:pt x="111379" y="2189988"/>
                      <a:pt x="187071" y="2189988"/>
                    </a:cubicBezTo>
                    <a:lnTo>
                      <a:pt x="10543794" y="2189988"/>
                    </a:lnTo>
                    <a:cubicBezTo>
                      <a:pt x="10619486" y="2189988"/>
                      <a:pt x="10680064" y="2129790"/>
                      <a:pt x="10680064" y="2056638"/>
                    </a:cubicBezTo>
                    <a:lnTo>
                      <a:pt x="10680064" y="184150"/>
                    </a:lnTo>
                    <a:cubicBezTo>
                      <a:pt x="10680064" y="110871"/>
                      <a:pt x="10619486" y="50800"/>
                      <a:pt x="10543794" y="50800"/>
                    </a:cubicBezTo>
                    <a:lnTo>
                      <a:pt x="187071" y="50800"/>
                    </a:lnTo>
                    <a:lnTo>
                      <a:pt x="187071" y="25400"/>
                    </a:lnTo>
                    <a:lnTo>
                      <a:pt x="187071" y="50800"/>
                    </a:lnTo>
                    <a:cubicBezTo>
                      <a:pt x="111379" y="50800"/>
                      <a:pt x="50800" y="110998"/>
                      <a:pt x="50800" y="18415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1512153" y="3764162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Next.js и React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512153" y="4624190"/>
              <a:ext cx="9822458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построение быстрого интерактивного интерфейса.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5935068"/>
              <a:ext cx="10730707" cy="2240757"/>
              <a:chOff x="0" y="0"/>
              <a:chExt cx="10730707" cy="224075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25400" y="25400"/>
                <a:ext cx="10679938" cy="2189988"/>
              </a:xfrm>
              <a:custGeom>
                <a:avLst/>
                <a:gdLst/>
                <a:ahLst/>
                <a:cxnLst/>
                <a:rect l="l" t="t" r="r" b="b"/>
                <a:pathLst>
                  <a:path w="10679938" h="2189988">
                    <a:moveTo>
                      <a:pt x="0" y="158750"/>
                    </a:moveTo>
                    <a:cubicBezTo>
                      <a:pt x="0" y="71120"/>
                      <a:pt x="72390" y="0"/>
                      <a:pt x="161671" y="0"/>
                    </a:cubicBezTo>
                    <a:lnTo>
                      <a:pt x="10518267" y="0"/>
                    </a:lnTo>
                    <a:cubicBezTo>
                      <a:pt x="10607549" y="0"/>
                      <a:pt x="10679938" y="71120"/>
                      <a:pt x="10679938" y="158750"/>
                    </a:cubicBezTo>
                    <a:lnTo>
                      <a:pt x="10679938" y="2031238"/>
                    </a:lnTo>
                    <a:cubicBezTo>
                      <a:pt x="10679938" y="2118868"/>
                      <a:pt x="10607549" y="2189988"/>
                      <a:pt x="10518267" y="2189988"/>
                    </a:cubicBezTo>
                    <a:lnTo>
                      <a:pt x="161671" y="2189988"/>
                    </a:lnTo>
                    <a:cubicBezTo>
                      <a:pt x="72390" y="2189988"/>
                      <a:pt x="0" y="2118868"/>
                      <a:pt x="0" y="2031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0730738" cy="2240788"/>
              </a:xfrm>
              <a:custGeom>
                <a:avLst/>
                <a:gdLst/>
                <a:ahLst/>
                <a:cxnLst/>
                <a:rect l="l" t="t" r="r" b="b"/>
                <a:pathLst>
                  <a:path w="10730738" h="2240788">
                    <a:moveTo>
                      <a:pt x="0" y="184150"/>
                    </a:moveTo>
                    <a:cubicBezTo>
                      <a:pt x="0" y="82042"/>
                      <a:pt x="84201" y="0"/>
                      <a:pt x="187071" y="0"/>
                    </a:cubicBezTo>
                    <a:lnTo>
                      <a:pt x="10543667" y="0"/>
                    </a:lnTo>
                    <a:lnTo>
                      <a:pt x="10543667" y="25400"/>
                    </a:lnTo>
                    <a:lnTo>
                      <a:pt x="10543667" y="0"/>
                    </a:lnTo>
                    <a:cubicBezTo>
                      <a:pt x="10646537" y="0"/>
                      <a:pt x="10730738" y="82042"/>
                      <a:pt x="10730738" y="184150"/>
                    </a:cubicBezTo>
                    <a:lnTo>
                      <a:pt x="10705338" y="184150"/>
                    </a:lnTo>
                    <a:lnTo>
                      <a:pt x="10730738" y="184150"/>
                    </a:lnTo>
                    <a:lnTo>
                      <a:pt x="10730738" y="2056638"/>
                    </a:lnTo>
                    <a:lnTo>
                      <a:pt x="10705338" y="2056638"/>
                    </a:lnTo>
                    <a:lnTo>
                      <a:pt x="10730738" y="2056638"/>
                    </a:lnTo>
                    <a:cubicBezTo>
                      <a:pt x="10730738" y="2158746"/>
                      <a:pt x="10646537" y="2240788"/>
                      <a:pt x="10543667" y="2240788"/>
                    </a:cubicBezTo>
                    <a:lnTo>
                      <a:pt x="10543667" y="2215388"/>
                    </a:lnTo>
                    <a:lnTo>
                      <a:pt x="10543667" y="2240788"/>
                    </a:lnTo>
                    <a:lnTo>
                      <a:pt x="187071" y="2240788"/>
                    </a:lnTo>
                    <a:lnTo>
                      <a:pt x="187071" y="2215388"/>
                    </a:lnTo>
                    <a:lnTo>
                      <a:pt x="187071" y="2240788"/>
                    </a:lnTo>
                    <a:cubicBezTo>
                      <a:pt x="84201" y="2240788"/>
                      <a:pt x="0" y="2158746"/>
                      <a:pt x="0" y="2056638"/>
                    </a:cubicBezTo>
                    <a:lnTo>
                      <a:pt x="0" y="184150"/>
                    </a:lnTo>
                    <a:lnTo>
                      <a:pt x="25400" y="184150"/>
                    </a:lnTo>
                    <a:lnTo>
                      <a:pt x="0" y="184150"/>
                    </a:lnTo>
                    <a:moveTo>
                      <a:pt x="50800" y="184150"/>
                    </a:moveTo>
                    <a:lnTo>
                      <a:pt x="50800" y="2056638"/>
                    </a:lnTo>
                    <a:lnTo>
                      <a:pt x="25400" y="2056638"/>
                    </a:lnTo>
                    <a:lnTo>
                      <a:pt x="50800" y="2056638"/>
                    </a:lnTo>
                    <a:cubicBezTo>
                      <a:pt x="50800" y="2129917"/>
                      <a:pt x="111379" y="2189988"/>
                      <a:pt x="187071" y="2189988"/>
                    </a:cubicBezTo>
                    <a:lnTo>
                      <a:pt x="10543667" y="2189988"/>
                    </a:lnTo>
                    <a:cubicBezTo>
                      <a:pt x="10619360" y="2189988"/>
                      <a:pt x="10679938" y="2129790"/>
                      <a:pt x="10679938" y="2056638"/>
                    </a:cubicBezTo>
                    <a:lnTo>
                      <a:pt x="10679938" y="184150"/>
                    </a:lnTo>
                    <a:cubicBezTo>
                      <a:pt x="10679938" y="110871"/>
                      <a:pt x="10619360" y="50800"/>
                      <a:pt x="10543667" y="50800"/>
                    </a:cubicBezTo>
                    <a:lnTo>
                      <a:pt x="187071" y="50800"/>
                    </a:lnTo>
                    <a:lnTo>
                      <a:pt x="187071" y="25400"/>
                    </a:lnTo>
                    <a:lnTo>
                      <a:pt x="187071" y="50800"/>
                    </a:lnTo>
                    <a:cubicBezTo>
                      <a:pt x="111379" y="50800"/>
                      <a:pt x="50800" y="110998"/>
                      <a:pt x="50800" y="18415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54223" y="6332142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JWT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54223" y="7192170"/>
              <a:ext cx="9822260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безопасная система авторизации.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1057930" y="5935068"/>
              <a:ext cx="10730905" cy="2240757"/>
              <a:chOff x="0" y="0"/>
              <a:chExt cx="10730905" cy="224075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25400" y="25400"/>
                <a:ext cx="10680064" cy="2189988"/>
              </a:xfrm>
              <a:custGeom>
                <a:avLst/>
                <a:gdLst/>
                <a:ahLst/>
                <a:cxnLst/>
                <a:rect l="l" t="t" r="r" b="b"/>
                <a:pathLst>
                  <a:path w="10680064" h="2189988">
                    <a:moveTo>
                      <a:pt x="0" y="158750"/>
                    </a:moveTo>
                    <a:cubicBezTo>
                      <a:pt x="0" y="71120"/>
                      <a:pt x="72390" y="0"/>
                      <a:pt x="161671" y="0"/>
                    </a:cubicBezTo>
                    <a:lnTo>
                      <a:pt x="10518394" y="0"/>
                    </a:lnTo>
                    <a:cubicBezTo>
                      <a:pt x="10607675" y="0"/>
                      <a:pt x="10680064" y="71120"/>
                      <a:pt x="10680064" y="158750"/>
                    </a:cubicBezTo>
                    <a:lnTo>
                      <a:pt x="10680064" y="2031238"/>
                    </a:lnTo>
                    <a:cubicBezTo>
                      <a:pt x="10680064" y="2118868"/>
                      <a:pt x="10607675" y="2189988"/>
                      <a:pt x="10518394" y="2189988"/>
                    </a:cubicBezTo>
                    <a:lnTo>
                      <a:pt x="161671" y="2189988"/>
                    </a:lnTo>
                    <a:cubicBezTo>
                      <a:pt x="72390" y="2189988"/>
                      <a:pt x="0" y="2118868"/>
                      <a:pt x="0" y="20312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0730864" cy="2240788"/>
              </a:xfrm>
              <a:custGeom>
                <a:avLst/>
                <a:gdLst/>
                <a:ahLst/>
                <a:cxnLst/>
                <a:rect l="l" t="t" r="r" b="b"/>
                <a:pathLst>
                  <a:path w="10730864" h="2240788">
                    <a:moveTo>
                      <a:pt x="0" y="184150"/>
                    </a:moveTo>
                    <a:cubicBezTo>
                      <a:pt x="0" y="82042"/>
                      <a:pt x="84201" y="0"/>
                      <a:pt x="187071" y="0"/>
                    </a:cubicBezTo>
                    <a:lnTo>
                      <a:pt x="10543794" y="0"/>
                    </a:lnTo>
                    <a:lnTo>
                      <a:pt x="10543794" y="25400"/>
                    </a:lnTo>
                    <a:lnTo>
                      <a:pt x="10543794" y="0"/>
                    </a:lnTo>
                    <a:cubicBezTo>
                      <a:pt x="10646663" y="0"/>
                      <a:pt x="10730864" y="82042"/>
                      <a:pt x="10730864" y="184150"/>
                    </a:cubicBezTo>
                    <a:lnTo>
                      <a:pt x="10705464" y="184150"/>
                    </a:lnTo>
                    <a:lnTo>
                      <a:pt x="10730864" y="184150"/>
                    </a:lnTo>
                    <a:lnTo>
                      <a:pt x="10730864" y="2056638"/>
                    </a:lnTo>
                    <a:lnTo>
                      <a:pt x="10705464" y="2056638"/>
                    </a:lnTo>
                    <a:lnTo>
                      <a:pt x="10730864" y="2056638"/>
                    </a:lnTo>
                    <a:cubicBezTo>
                      <a:pt x="10730864" y="2158746"/>
                      <a:pt x="10646663" y="2240788"/>
                      <a:pt x="10543794" y="2240788"/>
                    </a:cubicBezTo>
                    <a:lnTo>
                      <a:pt x="10543794" y="2215388"/>
                    </a:lnTo>
                    <a:lnTo>
                      <a:pt x="10543794" y="2240788"/>
                    </a:lnTo>
                    <a:lnTo>
                      <a:pt x="187071" y="2240788"/>
                    </a:lnTo>
                    <a:lnTo>
                      <a:pt x="187071" y="2215388"/>
                    </a:lnTo>
                    <a:lnTo>
                      <a:pt x="187071" y="2240788"/>
                    </a:lnTo>
                    <a:cubicBezTo>
                      <a:pt x="84201" y="2240788"/>
                      <a:pt x="0" y="2158746"/>
                      <a:pt x="0" y="2056638"/>
                    </a:cubicBezTo>
                    <a:lnTo>
                      <a:pt x="0" y="184150"/>
                    </a:lnTo>
                    <a:lnTo>
                      <a:pt x="25400" y="184150"/>
                    </a:lnTo>
                    <a:lnTo>
                      <a:pt x="0" y="184150"/>
                    </a:lnTo>
                    <a:moveTo>
                      <a:pt x="50800" y="184150"/>
                    </a:moveTo>
                    <a:lnTo>
                      <a:pt x="50800" y="2056638"/>
                    </a:lnTo>
                    <a:lnTo>
                      <a:pt x="25400" y="2056638"/>
                    </a:lnTo>
                    <a:lnTo>
                      <a:pt x="50800" y="2056638"/>
                    </a:lnTo>
                    <a:cubicBezTo>
                      <a:pt x="50800" y="2129917"/>
                      <a:pt x="111379" y="2189988"/>
                      <a:pt x="187071" y="2189988"/>
                    </a:cubicBezTo>
                    <a:lnTo>
                      <a:pt x="10543794" y="2189988"/>
                    </a:lnTo>
                    <a:cubicBezTo>
                      <a:pt x="10619486" y="2189988"/>
                      <a:pt x="10680064" y="2129790"/>
                      <a:pt x="10680064" y="2056638"/>
                    </a:cubicBezTo>
                    <a:lnTo>
                      <a:pt x="10680064" y="184150"/>
                    </a:lnTo>
                    <a:cubicBezTo>
                      <a:pt x="10680064" y="110871"/>
                      <a:pt x="10619486" y="50800"/>
                      <a:pt x="10543794" y="50800"/>
                    </a:cubicBezTo>
                    <a:lnTo>
                      <a:pt x="187071" y="50800"/>
                    </a:lnTo>
                    <a:lnTo>
                      <a:pt x="187071" y="25400"/>
                    </a:lnTo>
                    <a:lnTo>
                      <a:pt x="187071" y="50800"/>
                    </a:lnTo>
                    <a:cubicBezTo>
                      <a:pt x="111379" y="50800"/>
                      <a:pt x="50800" y="110998"/>
                      <a:pt x="50800" y="184150"/>
                    </a:cubicBezTo>
                    <a:close/>
                  </a:path>
                </a:pathLst>
              </a:custGeom>
              <a:solidFill>
                <a:srgbClr val="7C3AE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1512153" y="6332142"/>
              <a:ext cx="472539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Redis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512153" y="7192170"/>
              <a:ext cx="9822458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кеширование данных и фоновые задачи.</a:t>
              </a:r>
            </a:p>
          </p:txBody>
        </p:sp>
      </p:grpSp>
      <p:pic>
        <p:nvPicPr>
          <p:cNvPr id="29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7" y="2162621"/>
            <a:ext cx="1233323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Принцип работы </a:t>
            </a:r>
            <a:r>
              <a:rPr lang="en-US" sz="5562" b="1">
                <a:gradFill>
                  <a:gsLst>
                    <a:gs pos="0">
                      <a:srgbClr val="7C3AED">
                        <a:alpha val="100000"/>
                      </a:srgbClr>
                    </a:gs>
                    <a:gs pos="100000">
                      <a:srgbClr val="7AADFC">
                        <a:alpha val="100000"/>
                      </a:srgbClr>
                    </a:gs>
                  </a:gsLst>
                  <a:lin ang="0"/>
                </a:gradFill>
                <a:latin typeface="Arimo Bold"/>
                <a:ea typeface="Arimo Bold"/>
                <a:cs typeface="Arimo Bold"/>
                <a:sym typeface="Arimo Bold"/>
              </a:rPr>
              <a:t>серверной части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7" y="3698676"/>
            <a:ext cx="16303526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Вся основная нагрузка и бизнес-логика сосредоточены на сервере, что гарантирует безопасность данных и стабильность работы приложения.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7" y="5799087"/>
            <a:ext cx="16303526" cy="38100"/>
            <a:chOff x="0" y="0"/>
            <a:chExt cx="21738035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82" cy="50800"/>
            </a:xfrm>
            <a:custGeom>
              <a:avLst/>
              <a:gdLst/>
              <a:ahLst/>
              <a:cxnLst/>
              <a:rect l="l" t="t" r="r" b="b"/>
              <a:pathLst>
                <a:path w="21738082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878187" y="5799087"/>
            <a:ext cx="38100" cy="850552"/>
            <a:chOff x="0" y="0"/>
            <a:chExt cx="5080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2564011" y="5465861"/>
            <a:ext cx="666452" cy="666452"/>
            <a:chOff x="0" y="0"/>
            <a:chExt cx="888603" cy="888603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177800"/>
                  </a:moveTo>
                  <a:cubicBezTo>
                    <a:pt x="0" y="79629"/>
                    <a:pt x="79629" y="0"/>
                    <a:pt x="177800" y="0"/>
                  </a:cubicBez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cubicBezTo>
                    <a:pt x="808990" y="0"/>
                    <a:pt x="888619" y="79629"/>
                    <a:pt x="888619" y="177800"/>
                  </a:cubicBezTo>
                  <a:lnTo>
                    <a:pt x="888619" y="710819"/>
                  </a:lnTo>
                  <a:lnTo>
                    <a:pt x="869569" y="710819"/>
                  </a:lnTo>
                  <a:lnTo>
                    <a:pt x="888619" y="710819"/>
                  </a:lnTo>
                  <a:cubicBezTo>
                    <a:pt x="888619" y="808990"/>
                    <a:pt x="808990" y="888619"/>
                    <a:pt x="710819" y="888619"/>
                  </a:cubicBezTo>
                  <a:lnTo>
                    <a:pt x="710819" y="869569"/>
                  </a:lnTo>
                  <a:lnTo>
                    <a:pt x="710819" y="888619"/>
                  </a:lnTo>
                  <a:lnTo>
                    <a:pt x="177800" y="888619"/>
                  </a:lnTo>
                  <a:lnTo>
                    <a:pt x="177800" y="869569"/>
                  </a:lnTo>
                  <a:lnTo>
                    <a:pt x="177800" y="888619"/>
                  </a:lnTo>
                  <a:cubicBezTo>
                    <a:pt x="79629" y="888619"/>
                    <a:pt x="0" y="808990"/>
                    <a:pt x="0" y="710819"/>
                  </a:cubicBezTo>
                  <a:lnTo>
                    <a:pt x="0" y="177800"/>
                  </a:lnTo>
                  <a:lnTo>
                    <a:pt x="19050" y="177800"/>
                  </a:lnTo>
                  <a:lnTo>
                    <a:pt x="0" y="177800"/>
                  </a:lnTo>
                  <a:moveTo>
                    <a:pt x="38100" y="177800"/>
                  </a:moveTo>
                  <a:lnTo>
                    <a:pt x="38100" y="710819"/>
                  </a:lnTo>
                  <a:lnTo>
                    <a:pt x="19050" y="710819"/>
                  </a:lnTo>
                  <a:lnTo>
                    <a:pt x="38100" y="710819"/>
                  </a:lnTo>
                  <a:cubicBezTo>
                    <a:pt x="38100" y="788035"/>
                    <a:pt x="100711" y="850519"/>
                    <a:pt x="177800" y="850519"/>
                  </a:cubicBezTo>
                  <a:lnTo>
                    <a:pt x="710819" y="850519"/>
                  </a:lnTo>
                  <a:cubicBezTo>
                    <a:pt x="788035" y="850519"/>
                    <a:pt x="850519" y="787908"/>
                    <a:pt x="850519" y="710819"/>
                  </a:cubicBezTo>
                  <a:lnTo>
                    <a:pt x="850519" y="177800"/>
                  </a:lnTo>
                  <a:lnTo>
                    <a:pt x="869569" y="177800"/>
                  </a:lnTo>
                  <a:lnTo>
                    <a:pt x="850519" y="177800"/>
                  </a:lnTo>
                  <a:cubicBezTo>
                    <a:pt x="850519" y="100584"/>
                    <a:pt x="787908" y="38100"/>
                    <a:pt x="710819" y="38100"/>
                  </a:cubicBezTo>
                  <a:lnTo>
                    <a:pt x="177800" y="38100"/>
                  </a:lnTo>
                  <a:lnTo>
                    <a:pt x="177800" y="19050"/>
                  </a:lnTo>
                  <a:lnTo>
                    <a:pt x="177800" y="38100"/>
                  </a:lnTo>
                  <a:cubicBezTo>
                    <a:pt x="100711" y="38100"/>
                    <a:pt x="38100" y="100711"/>
                    <a:pt x="38100" y="177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2684636" y="5598914"/>
            <a:ext cx="425203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755" y="6895059"/>
            <a:ext cx="3242965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Клиент отправляет запрос к серверу.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042548" y="5799087"/>
            <a:ext cx="38100" cy="850552"/>
            <a:chOff x="0" y="0"/>
            <a:chExt cx="50800" cy="11340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728371" y="5465861"/>
            <a:ext cx="666452" cy="666452"/>
            <a:chOff x="0" y="0"/>
            <a:chExt cx="888603" cy="888603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177800"/>
                  </a:moveTo>
                  <a:cubicBezTo>
                    <a:pt x="0" y="79629"/>
                    <a:pt x="79629" y="0"/>
                    <a:pt x="177800" y="0"/>
                  </a:cubicBez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cubicBezTo>
                    <a:pt x="808990" y="0"/>
                    <a:pt x="888619" y="79629"/>
                    <a:pt x="888619" y="177800"/>
                  </a:cubicBezTo>
                  <a:lnTo>
                    <a:pt x="888619" y="710819"/>
                  </a:lnTo>
                  <a:lnTo>
                    <a:pt x="869569" y="710819"/>
                  </a:lnTo>
                  <a:lnTo>
                    <a:pt x="888619" y="710819"/>
                  </a:lnTo>
                  <a:cubicBezTo>
                    <a:pt x="888619" y="808990"/>
                    <a:pt x="808990" y="888619"/>
                    <a:pt x="710819" y="888619"/>
                  </a:cubicBezTo>
                  <a:lnTo>
                    <a:pt x="710819" y="869569"/>
                  </a:lnTo>
                  <a:lnTo>
                    <a:pt x="710819" y="888619"/>
                  </a:lnTo>
                  <a:lnTo>
                    <a:pt x="177800" y="888619"/>
                  </a:lnTo>
                  <a:lnTo>
                    <a:pt x="177800" y="869569"/>
                  </a:lnTo>
                  <a:lnTo>
                    <a:pt x="177800" y="888619"/>
                  </a:lnTo>
                  <a:cubicBezTo>
                    <a:pt x="79629" y="888619"/>
                    <a:pt x="0" y="808990"/>
                    <a:pt x="0" y="710819"/>
                  </a:cubicBezTo>
                  <a:lnTo>
                    <a:pt x="0" y="177800"/>
                  </a:lnTo>
                  <a:lnTo>
                    <a:pt x="19050" y="177800"/>
                  </a:lnTo>
                  <a:lnTo>
                    <a:pt x="0" y="177800"/>
                  </a:lnTo>
                  <a:moveTo>
                    <a:pt x="38100" y="177800"/>
                  </a:moveTo>
                  <a:lnTo>
                    <a:pt x="38100" y="710819"/>
                  </a:lnTo>
                  <a:lnTo>
                    <a:pt x="19050" y="710819"/>
                  </a:lnTo>
                  <a:lnTo>
                    <a:pt x="38100" y="710819"/>
                  </a:lnTo>
                  <a:cubicBezTo>
                    <a:pt x="38100" y="788035"/>
                    <a:pt x="100711" y="850519"/>
                    <a:pt x="177800" y="850519"/>
                  </a:cubicBezTo>
                  <a:lnTo>
                    <a:pt x="710819" y="850519"/>
                  </a:lnTo>
                  <a:cubicBezTo>
                    <a:pt x="788035" y="850519"/>
                    <a:pt x="850519" y="787908"/>
                    <a:pt x="850519" y="710819"/>
                  </a:cubicBezTo>
                  <a:lnTo>
                    <a:pt x="850519" y="177800"/>
                  </a:lnTo>
                  <a:lnTo>
                    <a:pt x="869569" y="177800"/>
                  </a:lnTo>
                  <a:lnTo>
                    <a:pt x="850519" y="177800"/>
                  </a:lnTo>
                  <a:cubicBezTo>
                    <a:pt x="850519" y="100584"/>
                    <a:pt x="787908" y="38100"/>
                    <a:pt x="710819" y="38100"/>
                  </a:cubicBezTo>
                  <a:lnTo>
                    <a:pt x="177800" y="38100"/>
                  </a:lnTo>
                  <a:lnTo>
                    <a:pt x="177800" y="19050"/>
                  </a:lnTo>
                  <a:lnTo>
                    <a:pt x="177800" y="38100"/>
                  </a:lnTo>
                  <a:cubicBezTo>
                    <a:pt x="100711" y="38100"/>
                    <a:pt x="38100" y="100711"/>
                    <a:pt x="38100" y="177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6848996" y="5598914"/>
            <a:ext cx="425203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40115" y="6895059"/>
            <a:ext cx="3243114" cy="114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Сервер выполняет проверку прав и обработку данных.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207055" y="5799087"/>
            <a:ext cx="38100" cy="850552"/>
            <a:chOff x="0" y="0"/>
            <a:chExt cx="50800" cy="11340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0892879" y="5465861"/>
            <a:ext cx="666452" cy="666452"/>
            <a:chOff x="0" y="0"/>
            <a:chExt cx="888603" cy="888603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177800"/>
                  </a:moveTo>
                  <a:cubicBezTo>
                    <a:pt x="0" y="79629"/>
                    <a:pt x="79629" y="0"/>
                    <a:pt x="177800" y="0"/>
                  </a:cubicBez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cubicBezTo>
                    <a:pt x="808990" y="0"/>
                    <a:pt x="888619" y="79629"/>
                    <a:pt x="888619" y="177800"/>
                  </a:cubicBezTo>
                  <a:lnTo>
                    <a:pt x="888619" y="710819"/>
                  </a:lnTo>
                  <a:lnTo>
                    <a:pt x="869569" y="710819"/>
                  </a:lnTo>
                  <a:lnTo>
                    <a:pt x="888619" y="710819"/>
                  </a:lnTo>
                  <a:cubicBezTo>
                    <a:pt x="888619" y="808990"/>
                    <a:pt x="808990" y="888619"/>
                    <a:pt x="710819" y="888619"/>
                  </a:cubicBezTo>
                  <a:lnTo>
                    <a:pt x="710819" y="869569"/>
                  </a:lnTo>
                  <a:lnTo>
                    <a:pt x="710819" y="888619"/>
                  </a:lnTo>
                  <a:lnTo>
                    <a:pt x="177800" y="888619"/>
                  </a:lnTo>
                  <a:lnTo>
                    <a:pt x="177800" y="869569"/>
                  </a:lnTo>
                  <a:lnTo>
                    <a:pt x="177800" y="888619"/>
                  </a:lnTo>
                  <a:cubicBezTo>
                    <a:pt x="79629" y="888619"/>
                    <a:pt x="0" y="808990"/>
                    <a:pt x="0" y="710819"/>
                  </a:cubicBezTo>
                  <a:lnTo>
                    <a:pt x="0" y="177800"/>
                  </a:lnTo>
                  <a:lnTo>
                    <a:pt x="19050" y="177800"/>
                  </a:lnTo>
                  <a:lnTo>
                    <a:pt x="0" y="177800"/>
                  </a:lnTo>
                  <a:moveTo>
                    <a:pt x="38100" y="177800"/>
                  </a:moveTo>
                  <a:lnTo>
                    <a:pt x="38100" y="710819"/>
                  </a:lnTo>
                  <a:lnTo>
                    <a:pt x="19050" y="710819"/>
                  </a:lnTo>
                  <a:lnTo>
                    <a:pt x="38100" y="710819"/>
                  </a:lnTo>
                  <a:cubicBezTo>
                    <a:pt x="38100" y="788035"/>
                    <a:pt x="100711" y="850519"/>
                    <a:pt x="177800" y="850519"/>
                  </a:cubicBezTo>
                  <a:lnTo>
                    <a:pt x="710819" y="850519"/>
                  </a:lnTo>
                  <a:cubicBezTo>
                    <a:pt x="788035" y="850519"/>
                    <a:pt x="850519" y="787908"/>
                    <a:pt x="850519" y="710819"/>
                  </a:cubicBezTo>
                  <a:lnTo>
                    <a:pt x="850519" y="177800"/>
                  </a:lnTo>
                  <a:lnTo>
                    <a:pt x="869569" y="177800"/>
                  </a:lnTo>
                  <a:lnTo>
                    <a:pt x="850519" y="177800"/>
                  </a:lnTo>
                  <a:cubicBezTo>
                    <a:pt x="850519" y="100584"/>
                    <a:pt x="787908" y="38100"/>
                    <a:pt x="710819" y="38100"/>
                  </a:cubicBezTo>
                  <a:lnTo>
                    <a:pt x="177800" y="38100"/>
                  </a:lnTo>
                  <a:lnTo>
                    <a:pt x="177800" y="19050"/>
                  </a:lnTo>
                  <a:lnTo>
                    <a:pt x="177800" y="38100"/>
                  </a:lnTo>
                  <a:cubicBezTo>
                    <a:pt x="100711" y="38100"/>
                    <a:pt x="38100" y="100711"/>
                    <a:pt x="38100" y="177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11013504" y="5598914"/>
            <a:ext cx="425203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04622" y="6895059"/>
            <a:ext cx="3243114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Результат сохраняется в базе данных.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5371564" y="5799087"/>
            <a:ext cx="38100" cy="850552"/>
            <a:chOff x="0" y="0"/>
            <a:chExt cx="50800" cy="11340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800" cy="1134110"/>
            </a:xfrm>
            <a:custGeom>
              <a:avLst/>
              <a:gdLst/>
              <a:ahLst/>
              <a:cxnLst/>
              <a:rect l="l" t="t" r="r" b="b"/>
              <a:pathLst>
                <a:path w="50800" h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8710"/>
                  </a:lnTo>
                  <a:cubicBezTo>
                    <a:pt x="50800" y="1122680"/>
                    <a:pt x="39370" y="1134110"/>
                    <a:pt x="25400" y="1134110"/>
                  </a:cubicBezTo>
                  <a:cubicBezTo>
                    <a:pt x="11430" y="1134110"/>
                    <a:pt x="0" y="1122680"/>
                    <a:pt x="0" y="110871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5057387" y="5465861"/>
            <a:ext cx="666452" cy="666452"/>
            <a:chOff x="0" y="0"/>
            <a:chExt cx="888603" cy="888603"/>
          </a:xfrm>
        </p:grpSpPr>
        <p:sp>
          <p:nvSpPr>
            <p:cNvPr id="34" name="Freeform 34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177800"/>
                  </a:moveTo>
                  <a:cubicBezTo>
                    <a:pt x="0" y="79629"/>
                    <a:pt x="79629" y="0"/>
                    <a:pt x="177800" y="0"/>
                  </a:cubicBez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lnTo>
                    <a:pt x="710819" y="19050"/>
                  </a:lnTo>
                  <a:lnTo>
                    <a:pt x="710819" y="0"/>
                  </a:lnTo>
                  <a:cubicBezTo>
                    <a:pt x="808990" y="0"/>
                    <a:pt x="888619" y="79629"/>
                    <a:pt x="888619" y="177800"/>
                  </a:cubicBezTo>
                  <a:lnTo>
                    <a:pt x="888619" y="710819"/>
                  </a:lnTo>
                  <a:lnTo>
                    <a:pt x="869569" y="710819"/>
                  </a:lnTo>
                  <a:lnTo>
                    <a:pt x="888619" y="710819"/>
                  </a:lnTo>
                  <a:cubicBezTo>
                    <a:pt x="888619" y="808990"/>
                    <a:pt x="808990" y="888619"/>
                    <a:pt x="710819" y="888619"/>
                  </a:cubicBezTo>
                  <a:lnTo>
                    <a:pt x="710819" y="869569"/>
                  </a:lnTo>
                  <a:lnTo>
                    <a:pt x="710819" y="888619"/>
                  </a:lnTo>
                  <a:lnTo>
                    <a:pt x="177800" y="888619"/>
                  </a:lnTo>
                  <a:lnTo>
                    <a:pt x="177800" y="869569"/>
                  </a:lnTo>
                  <a:lnTo>
                    <a:pt x="177800" y="888619"/>
                  </a:lnTo>
                  <a:cubicBezTo>
                    <a:pt x="79629" y="888619"/>
                    <a:pt x="0" y="808990"/>
                    <a:pt x="0" y="710819"/>
                  </a:cubicBezTo>
                  <a:lnTo>
                    <a:pt x="0" y="177800"/>
                  </a:lnTo>
                  <a:lnTo>
                    <a:pt x="19050" y="177800"/>
                  </a:lnTo>
                  <a:lnTo>
                    <a:pt x="0" y="177800"/>
                  </a:lnTo>
                  <a:moveTo>
                    <a:pt x="38100" y="177800"/>
                  </a:moveTo>
                  <a:lnTo>
                    <a:pt x="38100" y="710819"/>
                  </a:lnTo>
                  <a:lnTo>
                    <a:pt x="19050" y="710819"/>
                  </a:lnTo>
                  <a:lnTo>
                    <a:pt x="38100" y="710819"/>
                  </a:lnTo>
                  <a:cubicBezTo>
                    <a:pt x="38100" y="788035"/>
                    <a:pt x="100711" y="850519"/>
                    <a:pt x="177800" y="850519"/>
                  </a:cubicBezTo>
                  <a:lnTo>
                    <a:pt x="710819" y="850519"/>
                  </a:lnTo>
                  <a:cubicBezTo>
                    <a:pt x="788035" y="850519"/>
                    <a:pt x="850519" y="787908"/>
                    <a:pt x="850519" y="710819"/>
                  </a:cubicBezTo>
                  <a:lnTo>
                    <a:pt x="850519" y="177800"/>
                  </a:lnTo>
                  <a:lnTo>
                    <a:pt x="869569" y="177800"/>
                  </a:lnTo>
                  <a:lnTo>
                    <a:pt x="850519" y="177800"/>
                  </a:lnTo>
                  <a:cubicBezTo>
                    <a:pt x="850519" y="100584"/>
                    <a:pt x="787908" y="38100"/>
                    <a:pt x="710819" y="38100"/>
                  </a:cubicBezTo>
                  <a:lnTo>
                    <a:pt x="177800" y="38100"/>
                  </a:lnTo>
                  <a:lnTo>
                    <a:pt x="177800" y="19050"/>
                  </a:lnTo>
                  <a:lnTo>
                    <a:pt x="177800" y="38100"/>
                  </a:lnTo>
                  <a:cubicBezTo>
                    <a:pt x="100711" y="38100"/>
                    <a:pt x="38100" y="100711"/>
                    <a:pt x="38100" y="177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15178012" y="5598914"/>
            <a:ext cx="425203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69131" y="6895059"/>
            <a:ext cx="3243114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Пользователь получает ответ.</a:t>
            </a:r>
          </a:p>
        </p:txBody>
      </p:sp>
      <p:pic>
        <p:nvPicPr>
          <p:cNvPr id="38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92237" y="2661071"/>
            <a:ext cx="16303526" cy="4964858"/>
            <a:chOff x="0" y="0"/>
            <a:chExt cx="21738035" cy="661981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210587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ER-модель базы данных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46475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Спроектированная структура базы данных обеспечивает целостность информации, быстрый доступ к ней и возможность легкого масштабирования системы в будущем.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4388"/>
              <a:ext cx="21738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База данных включает следующие сущности: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70972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Пользователи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894462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Курсы, модули и уроки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17952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Результаты обучения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41443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Элементы геймификации (очки, достижения)</a:t>
              </a:r>
            </a:p>
          </p:txBody>
        </p:sp>
      </p:grpSp>
      <p:pic>
        <p:nvPicPr>
          <p:cNvPr id="14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7006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92237" y="3238599"/>
            <a:ext cx="16303526" cy="3809801"/>
            <a:chOff x="0" y="0"/>
            <a:chExt cx="21738035" cy="50797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979070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Диаграмма классов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4647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Данная диаграмма описывает внутреннюю структуру программного кода, показывая основные сущности, их атрибуты и взаимосвязи, на которых строится логика.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4388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Структура классов системы.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77878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Связи между объектами.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601368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Основа для написания программного кода.</a:t>
              </a:r>
            </a:p>
          </p:txBody>
        </p:sp>
      </p:grpSp>
      <p:pic>
        <p:nvPicPr>
          <p:cNvPr id="12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92237" y="3502819"/>
            <a:ext cx="16303526" cy="3281364"/>
            <a:chOff x="0" y="0"/>
            <a:chExt cx="21738035" cy="437515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6567943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Диаграмма последовательностей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4647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Здесь показан пошаговый порядок взаимодействия компонентов системы — клиента, сервера и базы данных — при выполнении конкретных действий пользователя.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4388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Процесс прохождения теста: от отправки ответов пользователем до их автоматической проверки сервером и начисления баллов опыта.</a:t>
              </a:r>
            </a:p>
          </p:txBody>
        </p:sp>
      </p:grpSp>
      <p:pic>
        <p:nvPicPr>
          <p:cNvPr id="10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800" y="-7006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4406950" y="899170"/>
            <a:ext cx="9474100" cy="8488661"/>
            <a:chOff x="0" y="0"/>
            <a:chExt cx="12632133" cy="11318214"/>
          </a:xfrm>
        </p:grpSpPr>
        <p:sp>
          <p:nvSpPr>
            <p:cNvPr id="7" name="TextBox 7"/>
            <p:cNvSpPr txBox="1"/>
            <p:nvPr/>
          </p:nvSpPr>
          <p:spPr>
            <a:xfrm>
              <a:off x="19050" y="-76200"/>
              <a:ext cx="10766623" cy="108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4999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Демо-прототип системы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" y="1598083"/>
              <a:ext cx="12594035" cy="90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2"/>
                </a:lnSpc>
              </a:pPr>
              <a:r>
                <a:rPr lang="en-US" sz="200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В рамках работы над проектом мы реализовали функционирующий демо-прототип, который доказывает работоспособность заложенной концепции.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6297017" y="3133857"/>
              <a:ext cx="38100" cy="8165505"/>
              <a:chOff x="0" y="0"/>
              <a:chExt cx="38100" cy="816550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8100" cy="8165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8165465">
                    <a:moveTo>
                      <a:pt x="0" y="19050"/>
                    </a:moveTo>
                    <a:cubicBezTo>
                      <a:pt x="0" y="8509"/>
                      <a:pt x="8509" y="0"/>
                      <a:pt x="19050" y="0"/>
                    </a:cubicBezTo>
                    <a:cubicBezTo>
                      <a:pt x="29591" y="0"/>
                      <a:pt x="38100" y="8509"/>
                      <a:pt x="38100" y="19050"/>
                    </a:cubicBezTo>
                    <a:lnTo>
                      <a:pt x="38100" y="8146415"/>
                    </a:lnTo>
                    <a:cubicBezTo>
                      <a:pt x="38100" y="8156956"/>
                      <a:pt x="29591" y="8165465"/>
                      <a:pt x="19050" y="8165465"/>
                    </a:cubicBezTo>
                    <a:cubicBezTo>
                      <a:pt x="8509" y="8165465"/>
                      <a:pt x="0" y="8156956"/>
                      <a:pt x="0" y="814641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333603" y="4475692"/>
              <a:ext cx="1020563" cy="38100"/>
              <a:chOff x="0" y="0"/>
              <a:chExt cx="1020563" cy="38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057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0572" h="38100">
                    <a:moveTo>
                      <a:pt x="0" y="19050"/>
                    </a:moveTo>
                    <a:cubicBezTo>
                      <a:pt x="0" y="8509"/>
                      <a:pt x="8509" y="0"/>
                      <a:pt x="19050" y="0"/>
                    </a:cubicBezTo>
                    <a:lnTo>
                      <a:pt x="1001522" y="0"/>
                    </a:lnTo>
                    <a:cubicBezTo>
                      <a:pt x="1012063" y="0"/>
                      <a:pt x="1020572" y="8509"/>
                      <a:pt x="1020572" y="19050"/>
                    </a:cubicBezTo>
                    <a:cubicBezTo>
                      <a:pt x="1020572" y="29591"/>
                      <a:pt x="1012063" y="38100"/>
                      <a:pt x="1001522" y="38100"/>
                    </a:cubicBezTo>
                    <a:lnTo>
                      <a:pt x="19050" y="38100"/>
                    </a:lnTo>
                    <a:cubicBezTo>
                      <a:pt x="8509" y="38100"/>
                      <a:pt x="0" y="29591"/>
                      <a:pt x="0" y="19050"/>
                    </a:cubicBezTo>
                    <a:close/>
                  </a:path>
                </a:pathLst>
              </a:custGeom>
              <a:solidFill>
                <a:srgbClr val="8D71E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88570" y="4367246"/>
              <a:ext cx="254992" cy="254992"/>
              <a:chOff x="0" y="0"/>
              <a:chExt cx="254992" cy="2549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55016" cy="255016"/>
              </a:xfrm>
              <a:custGeom>
                <a:avLst/>
                <a:gdLst/>
                <a:ahLst/>
                <a:cxnLst/>
                <a:rect l="l" t="t" r="r" b="b"/>
                <a:pathLst>
                  <a:path w="255016" h="255016">
                    <a:moveTo>
                      <a:pt x="0" y="127508"/>
                    </a:moveTo>
                    <a:cubicBezTo>
                      <a:pt x="0" y="57023"/>
                      <a:pt x="57023" y="0"/>
                      <a:pt x="127508" y="0"/>
                    </a:cubicBezTo>
                    <a:cubicBezTo>
                      <a:pt x="197993" y="0"/>
                      <a:pt x="255016" y="57023"/>
                      <a:pt x="255016" y="127508"/>
                    </a:cubicBezTo>
                    <a:cubicBezTo>
                      <a:pt x="255016" y="197993"/>
                      <a:pt x="197866" y="255016"/>
                      <a:pt x="127508" y="255016"/>
                    </a:cubicBezTo>
                    <a:cubicBezTo>
                      <a:pt x="57150" y="255016"/>
                      <a:pt x="0" y="197866"/>
                      <a:pt x="0" y="12750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3114807"/>
              <a:ext cx="5314553" cy="2759868"/>
              <a:chOff x="0" y="0"/>
              <a:chExt cx="5314553" cy="275986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9050" y="19050"/>
                <a:ext cx="5276469" cy="2721737"/>
              </a:xfrm>
              <a:custGeom>
                <a:avLst/>
                <a:gdLst/>
                <a:ahLst/>
                <a:cxnLst/>
                <a:rect l="l" t="t" r="r" b="b"/>
                <a:pathLst>
                  <a:path w="5276469" h="2721737">
                    <a:moveTo>
                      <a:pt x="0" y="142875"/>
                    </a:moveTo>
                    <a:cubicBezTo>
                      <a:pt x="0" y="64008"/>
                      <a:pt x="64389" y="0"/>
                      <a:pt x="143891" y="0"/>
                    </a:cubicBezTo>
                    <a:lnTo>
                      <a:pt x="5132578" y="0"/>
                    </a:lnTo>
                    <a:cubicBezTo>
                      <a:pt x="5212080" y="0"/>
                      <a:pt x="5276469" y="64008"/>
                      <a:pt x="5276469" y="142875"/>
                    </a:cubicBezTo>
                    <a:lnTo>
                      <a:pt x="5276469" y="2578862"/>
                    </a:lnTo>
                    <a:cubicBezTo>
                      <a:pt x="5276469" y="2657729"/>
                      <a:pt x="5212080" y="2721737"/>
                      <a:pt x="5132578" y="2721737"/>
                    </a:cubicBezTo>
                    <a:lnTo>
                      <a:pt x="143891" y="2721737"/>
                    </a:lnTo>
                    <a:cubicBezTo>
                      <a:pt x="64389" y="2721737"/>
                      <a:pt x="0" y="2657729"/>
                      <a:pt x="0" y="25788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314569" cy="2759837"/>
              </a:xfrm>
              <a:custGeom>
                <a:avLst/>
                <a:gdLst/>
                <a:ahLst/>
                <a:cxnLst/>
                <a:rect l="l" t="t" r="r" b="b"/>
                <a:pathLst>
                  <a:path w="5314569" h="2759837">
                    <a:moveTo>
                      <a:pt x="0" y="161925"/>
                    </a:moveTo>
                    <a:cubicBezTo>
                      <a:pt x="0" y="72390"/>
                      <a:pt x="73025" y="0"/>
                      <a:pt x="162941" y="0"/>
                    </a:cubicBezTo>
                    <a:lnTo>
                      <a:pt x="5151628" y="0"/>
                    </a:lnTo>
                    <a:lnTo>
                      <a:pt x="5151628" y="19050"/>
                    </a:lnTo>
                    <a:lnTo>
                      <a:pt x="5151628" y="0"/>
                    </a:lnTo>
                    <a:cubicBezTo>
                      <a:pt x="5241417" y="0"/>
                      <a:pt x="5314569" y="72390"/>
                      <a:pt x="5314569" y="161925"/>
                    </a:cubicBezTo>
                    <a:lnTo>
                      <a:pt x="5295519" y="161925"/>
                    </a:lnTo>
                    <a:lnTo>
                      <a:pt x="5314569" y="161925"/>
                    </a:lnTo>
                    <a:lnTo>
                      <a:pt x="5314569" y="2597912"/>
                    </a:lnTo>
                    <a:lnTo>
                      <a:pt x="5295519" y="2597912"/>
                    </a:lnTo>
                    <a:lnTo>
                      <a:pt x="5314569" y="2597912"/>
                    </a:lnTo>
                    <a:cubicBezTo>
                      <a:pt x="5314569" y="2687447"/>
                      <a:pt x="5241544" y="2759837"/>
                      <a:pt x="5151628" y="2759837"/>
                    </a:cubicBezTo>
                    <a:lnTo>
                      <a:pt x="5151628" y="2740787"/>
                    </a:lnTo>
                    <a:lnTo>
                      <a:pt x="5151628" y="2759837"/>
                    </a:lnTo>
                    <a:lnTo>
                      <a:pt x="162941" y="2759837"/>
                    </a:lnTo>
                    <a:lnTo>
                      <a:pt x="162941" y="2740787"/>
                    </a:lnTo>
                    <a:lnTo>
                      <a:pt x="162941" y="2759837"/>
                    </a:lnTo>
                    <a:cubicBezTo>
                      <a:pt x="73025" y="2759837"/>
                      <a:pt x="0" y="2687447"/>
                      <a:pt x="0" y="2597912"/>
                    </a:cubicBezTo>
                    <a:lnTo>
                      <a:pt x="0" y="161925"/>
                    </a:lnTo>
                    <a:lnTo>
                      <a:pt x="19050" y="161925"/>
                    </a:lnTo>
                    <a:lnTo>
                      <a:pt x="0" y="161925"/>
                    </a:lnTo>
                    <a:moveTo>
                      <a:pt x="38100" y="161925"/>
                    </a:moveTo>
                    <a:lnTo>
                      <a:pt x="38100" y="2597912"/>
                    </a:lnTo>
                    <a:lnTo>
                      <a:pt x="19050" y="2597912"/>
                    </a:lnTo>
                    <a:lnTo>
                      <a:pt x="38100" y="2597912"/>
                    </a:lnTo>
                    <a:cubicBezTo>
                      <a:pt x="38100" y="2666238"/>
                      <a:pt x="93853" y="2721737"/>
                      <a:pt x="162941" y="2721737"/>
                    </a:cubicBezTo>
                    <a:lnTo>
                      <a:pt x="5151628" y="2721737"/>
                    </a:lnTo>
                    <a:cubicBezTo>
                      <a:pt x="5220716" y="2721737"/>
                      <a:pt x="5276469" y="2666111"/>
                      <a:pt x="5276469" y="2597912"/>
                    </a:cubicBezTo>
                    <a:lnTo>
                      <a:pt x="5276469" y="161925"/>
                    </a:lnTo>
                    <a:cubicBezTo>
                      <a:pt x="5276469" y="93599"/>
                      <a:pt x="5220716" y="38100"/>
                      <a:pt x="5151628" y="38100"/>
                    </a:cubicBezTo>
                    <a:lnTo>
                      <a:pt x="162941" y="38100"/>
                    </a:lnTo>
                    <a:lnTo>
                      <a:pt x="162941" y="19050"/>
                    </a:lnTo>
                    <a:lnTo>
                      <a:pt x="162941" y="38100"/>
                    </a:lnTo>
                    <a:cubicBezTo>
                      <a:pt x="93853" y="38100"/>
                      <a:pt x="38100" y="93726"/>
                      <a:pt x="38100" y="1619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97272" y="3627669"/>
              <a:ext cx="4520010" cy="169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основной функционал платформы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6277967" y="6517019"/>
              <a:ext cx="1020563" cy="38100"/>
              <a:chOff x="0" y="0"/>
              <a:chExt cx="1020563" cy="381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2057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0572" h="38100">
                    <a:moveTo>
                      <a:pt x="0" y="19050"/>
                    </a:moveTo>
                    <a:cubicBezTo>
                      <a:pt x="0" y="8509"/>
                      <a:pt x="8509" y="0"/>
                      <a:pt x="19050" y="0"/>
                    </a:cubicBezTo>
                    <a:lnTo>
                      <a:pt x="1001522" y="0"/>
                    </a:lnTo>
                    <a:cubicBezTo>
                      <a:pt x="1012063" y="0"/>
                      <a:pt x="1020572" y="8509"/>
                      <a:pt x="1020572" y="19050"/>
                    </a:cubicBezTo>
                    <a:cubicBezTo>
                      <a:pt x="1020572" y="29591"/>
                      <a:pt x="1012063" y="38100"/>
                      <a:pt x="1001522" y="38100"/>
                    </a:cubicBezTo>
                    <a:lnTo>
                      <a:pt x="19050" y="38100"/>
                    </a:lnTo>
                    <a:cubicBezTo>
                      <a:pt x="8509" y="38100"/>
                      <a:pt x="0" y="29591"/>
                      <a:pt x="0" y="19050"/>
                    </a:cubicBezTo>
                    <a:close/>
                  </a:path>
                </a:pathLst>
              </a:custGeom>
              <a:solidFill>
                <a:srgbClr val="8D71E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188570" y="6408572"/>
              <a:ext cx="254992" cy="254992"/>
              <a:chOff x="0" y="0"/>
              <a:chExt cx="254992" cy="2549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55016" cy="255016"/>
              </a:xfrm>
              <a:custGeom>
                <a:avLst/>
                <a:gdLst/>
                <a:ahLst/>
                <a:cxnLst/>
                <a:rect l="l" t="t" r="r" b="b"/>
                <a:pathLst>
                  <a:path w="255016" h="255016">
                    <a:moveTo>
                      <a:pt x="0" y="127508"/>
                    </a:moveTo>
                    <a:cubicBezTo>
                      <a:pt x="0" y="57023"/>
                      <a:pt x="57023" y="0"/>
                      <a:pt x="127508" y="0"/>
                    </a:cubicBezTo>
                    <a:cubicBezTo>
                      <a:pt x="197993" y="0"/>
                      <a:pt x="255016" y="57023"/>
                      <a:pt x="255016" y="127508"/>
                    </a:cubicBezTo>
                    <a:cubicBezTo>
                      <a:pt x="255016" y="197993"/>
                      <a:pt x="197866" y="255016"/>
                      <a:pt x="127508" y="255016"/>
                    </a:cubicBezTo>
                    <a:cubicBezTo>
                      <a:pt x="57150" y="255016"/>
                      <a:pt x="0" y="197866"/>
                      <a:pt x="0" y="12750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7317580" y="5156134"/>
              <a:ext cx="5314553" cy="2759868"/>
              <a:chOff x="0" y="0"/>
              <a:chExt cx="5314553" cy="27598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9050" y="19050"/>
                <a:ext cx="5276469" cy="2721737"/>
              </a:xfrm>
              <a:custGeom>
                <a:avLst/>
                <a:gdLst/>
                <a:ahLst/>
                <a:cxnLst/>
                <a:rect l="l" t="t" r="r" b="b"/>
                <a:pathLst>
                  <a:path w="5276469" h="2721737">
                    <a:moveTo>
                      <a:pt x="0" y="142875"/>
                    </a:moveTo>
                    <a:cubicBezTo>
                      <a:pt x="0" y="64008"/>
                      <a:pt x="64389" y="0"/>
                      <a:pt x="143891" y="0"/>
                    </a:cubicBezTo>
                    <a:lnTo>
                      <a:pt x="5132578" y="0"/>
                    </a:lnTo>
                    <a:cubicBezTo>
                      <a:pt x="5212080" y="0"/>
                      <a:pt x="5276469" y="64008"/>
                      <a:pt x="5276469" y="142875"/>
                    </a:cubicBezTo>
                    <a:lnTo>
                      <a:pt x="5276469" y="2578862"/>
                    </a:lnTo>
                    <a:cubicBezTo>
                      <a:pt x="5276469" y="2657729"/>
                      <a:pt x="5212080" y="2721737"/>
                      <a:pt x="5132578" y="2721737"/>
                    </a:cubicBezTo>
                    <a:lnTo>
                      <a:pt x="143891" y="2721737"/>
                    </a:lnTo>
                    <a:cubicBezTo>
                      <a:pt x="64389" y="2721737"/>
                      <a:pt x="0" y="2657729"/>
                      <a:pt x="0" y="25788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5314569" cy="2759837"/>
              </a:xfrm>
              <a:custGeom>
                <a:avLst/>
                <a:gdLst/>
                <a:ahLst/>
                <a:cxnLst/>
                <a:rect l="l" t="t" r="r" b="b"/>
                <a:pathLst>
                  <a:path w="5314569" h="2759837">
                    <a:moveTo>
                      <a:pt x="0" y="161925"/>
                    </a:moveTo>
                    <a:cubicBezTo>
                      <a:pt x="0" y="72390"/>
                      <a:pt x="73025" y="0"/>
                      <a:pt x="162941" y="0"/>
                    </a:cubicBezTo>
                    <a:lnTo>
                      <a:pt x="5151628" y="0"/>
                    </a:lnTo>
                    <a:lnTo>
                      <a:pt x="5151628" y="19050"/>
                    </a:lnTo>
                    <a:lnTo>
                      <a:pt x="5151628" y="0"/>
                    </a:lnTo>
                    <a:cubicBezTo>
                      <a:pt x="5241417" y="0"/>
                      <a:pt x="5314569" y="72390"/>
                      <a:pt x="5314569" y="161925"/>
                    </a:cubicBezTo>
                    <a:lnTo>
                      <a:pt x="5295519" y="161925"/>
                    </a:lnTo>
                    <a:lnTo>
                      <a:pt x="5314569" y="161925"/>
                    </a:lnTo>
                    <a:lnTo>
                      <a:pt x="5314569" y="2597912"/>
                    </a:lnTo>
                    <a:lnTo>
                      <a:pt x="5295519" y="2597912"/>
                    </a:lnTo>
                    <a:lnTo>
                      <a:pt x="5314569" y="2597912"/>
                    </a:lnTo>
                    <a:cubicBezTo>
                      <a:pt x="5314569" y="2687447"/>
                      <a:pt x="5241544" y="2759837"/>
                      <a:pt x="5151628" y="2759837"/>
                    </a:cubicBezTo>
                    <a:lnTo>
                      <a:pt x="5151628" y="2740787"/>
                    </a:lnTo>
                    <a:lnTo>
                      <a:pt x="5151628" y="2759837"/>
                    </a:lnTo>
                    <a:lnTo>
                      <a:pt x="162941" y="2759837"/>
                    </a:lnTo>
                    <a:lnTo>
                      <a:pt x="162941" y="2740787"/>
                    </a:lnTo>
                    <a:lnTo>
                      <a:pt x="162941" y="2759837"/>
                    </a:lnTo>
                    <a:cubicBezTo>
                      <a:pt x="73025" y="2759837"/>
                      <a:pt x="0" y="2687447"/>
                      <a:pt x="0" y="2597912"/>
                    </a:cubicBezTo>
                    <a:lnTo>
                      <a:pt x="0" y="161925"/>
                    </a:lnTo>
                    <a:lnTo>
                      <a:pt x="19050" y="161925"/>
                    </a:lnTo>
                    <a:lnTo>
                      <a:pt x="0" y="161925"/>
                    </a:lnTo>
                    <a:moveTo>
                      <a:pt x="38100" y="161925"/>
                    </a:moveTo>
                    <a:lnTo>
                      <a:pt x="38100" y="2597912"/>
                    </a:lnTo>
                    <a:lnTo>
                      <a:pt x="19050" y="2597912"/>
                    </a:lnTo>
                    <a:lnTo>
                      <a:pt x="38100" y="2597912"/>
                    </a:lnTo>
                    <a:cubicBezTo>
                      <a:pt x="38100" y="2666238"/>
                      <a:pt x="93853" y="2721737"/>
                      <a:pt x="162941" y="2721737"/>
                    </a:cubicBezTo>
                    <a:lnTo>
                      <a:pt x="5151628" y="2721737"/>
                    </a:lnTo>
                    <a:cubicBezTo>
                      <a:pt x="5220716" y="2721737"/>
                      <a:pt x="5276469" y="2666111"/>
                      <a:pt x="5276469" y="2597912"/>
                    </a:cubicBezTo>
                    <a:lnTo>
                      <a:pt x="5276469" y="161925"/>
                    </a:lnTo>
                    <a:cubicBezTo>
                      <a:pt x="5276469" y="93599"/>
                      <a:pt x="5220716" y="38100"/>
                      <a:pt x="5151628" y="38100"/>
                    </a:cubicBezTo>
                    <a:lnTo>
                      <a:pt x="162941" y="38100"/>
                    </a:lnTo>
                    <a:lnTo>
                      <a:pt x="162941" y="19050"/>
                    </a:lnTo>
                    <a:lnTo>
                      <a:pt x="162941" y="38100"/>
                    </a:lnTo>
                    <a:cubicBezTo>
                      <a:pt x="93853" y="38100"/>
                      <a:pt x="38100" y="93726"/>
                      <a:pt x="38100" y="1619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7714852" y="5668996"/>
              <a:ext cx="4520010" cy="169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работу с пользователями и курсами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5333603" y="8218024"/>
              <a:ext cx="1020563" cy="38100"/>
              <a:chOff x="0" y="0"/>
              <a:chExt cx="1020563" cy="381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2057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0572" h="38100">
                    <a:moveTo>
                      <a:pt x="0" y="19050"/>
                    </a:moveTo>
                    <a:cubicBezTo>
                      <a:pt x="0" y="8509"/>
                      <a:pt x="8509" y="0"/>
                      <a:pt x="19050" y="0"/>
                    </a:cubicBezTo>
                    <a:lnTo>
                      <a:pt x="1001522" y="0"/>
                    </a:lnTo>
                    <a:cubicBezTo>
                      <a:pt x="1012063" y="0"/>
                      <a:pt x="1020572" y="8509"/>
                      <a:pt x="1020572" y="19050"/>
                    </a:cubicBezTo>
                    <a:cubicBezTo>
                      <a:pt x="1020572" y="29591"/>
                      <a:pt x="1012063" y="38100"/>
                      <a:pt x="1001522" y="38100"/>
                    </a:cubicBezTo>
                    <a:lnTo>
                      <a:pt x="19050" y="38100"/>
                    </a:lnTo>
                    <a:cubicBezTo>
                      <a:pt x="8509" y="38100"/>
                      <a:pt x="0" y="29591"/>
                      <a:pt x="0" y="19050"/>
                    </a:cubicBezTo>
                    <a:close/>
                  </a:path>
                </a:pathLst>
              </a:custGeom>
              <a:solidFill>
                <a:srgbClr val="8D71E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6188570" y="8109579"/>
              <a:ext cx="254992" cy="254992"/>
              <a:chOff x="0" y="0"/>
              <a:chExt cx="254992" cy="25499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55016" cy="255016"/>
              </a:xfrm>
              <a:custGeom>
                <a:avLst/>
                <a:gdLst/>
                <a:ahLst/>
                <a:cxnLst/>
                <a:rect l="l" t="t" r="r" b="b"/>
                <a:pathLst>
                  <a:path w="255016" h="255016">
                    <a:moveTo>
                      <a:pt x="0" y="127508"/>
                    </a:moveTo>
                    <a:cubicBezTo>
                      <a:pt x="0" y="57023"/>
                      <a:pt x="57023" y="0"/>
                      <a:pt x="127508" y="0"/>
                    </a:cubicBezTo>
                    <a:cubicBezTo>
                      <a:pt x="197993" y="0"/>
                      <a:pt x="255016" y="57023"/>
                      <a:pt x="255016" y="127508"/>
                    </a:cubicBezTo>
                    <a:cubicBezTo>
                      <a:pt x="255016" y="197993"/>
                      <a:pt x="197866" y="255016"/>
                      <a:pt x="127508" y="255016"/>
                    </a:cubicBezTo>
                    <a:cubicBezTo>
                      <a:pt x="57150" y="255016"/>
                      <a:pt x="0" y="197866"/>
                      <a:pt x="0" y="12750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0" y="6857141"/>
              <a:ext cx="5314553" cy="2759868"/>
              <a:chOff x="0" y="0"/>
              <a:chExt cx="5314553" cy="275986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9050" y="19050"/>
                <a:ext cx="5276469" cy="2721737"/>
              </a:xfrm>
              <a:custGeom>
                <a:avLst/>
                <a:gdLst/>
                <a:ahLst/>
                <a:cxnLst/>
                <a:rect l="l" t="t" r="r" b="b"/>
                <a:pathLst>
                  <a:path w="5276469" h="2721737">
                    <a:moveTo>
                      <a:pt x="0" y="142875"/>
                    </a:moveTo>
                    <a:cubicBezTo>
                      <a:pt x="0" y="64008"/>
                      <a:pt x="64389" y="0"/>
                      <a:pt x="143891" y="0"/>
                    </a:cubicBezTo>
                    <a:lnTo>
                      <a:pt x="5132578" y="0"/>
                    </a:lnTo>
                    <a:cubicBezTo>
                      <a:pt x="5212080" y="0"/>
                      <a:pt x="5276469" y="64008"/>
                      <a:pt x="5276469" y="142875"/>
                    </a:cubicBezTo>
                    <a:lnTo>
                      <a:pt x="5276469" y="2578862"/>
                    </a:lnTo>
                    <a:cubicBezTo>
                      <a:pt x="5276469" y="2657729"/>
                      <a:pt x="5212080" y="2721737"/>
                      <a:pt x="5132578" y="2721737"/>
                    </a:cubicBezTo>
                    <a:lnTo>
                      <a:pt x="143891" y="2721737"/>
                    </a:lnTo>
                    <a:cubicBezTo>
                      <a:pt x="64389" y="2721737"/>
                      <a:pt x="0" y="2657729"/>
                      <a:pt x="0" y="25788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5314569" cy="2759837"/>
              </a:xfrm>
              <a:custGeom>
                <a:avLst/>
                <a:gdLst/>
                <a:ahLst/>
                <a:cxnLst/>
                <a:rect l="l" t="t" r="r" b="b"/>
                <a:pathLst>
                  <a:path w="5314569" h="2759837">
                    <a:moveTo>
                      <a:pt x="0" y="161925"/>
                    </a:moveTo>
                    <a:cubicBezTo>
                      <a:pt x="0" y="72390"/>
                      <a:pt x="73025" y="0"/>
                      <a:pt x="162941" y="0"/>
                    </a:cubicBezTo>
                    <a:lnTo>
                      <a:pt x="5151628" y="0"/>
                    </a:lnTo>
                    <a:lnTo>
                      <a:pt x="5151628" y="19050"/>
                    </a:lnTo>
                    <a:lnTo>
                      <a:pt x="5151628" y="0"/>
                    </a:lnTo>
                    <a:cubicBezTo>
                      <a:pt x="5241417" y="0"/>
                      <a:pt x="5314569" y="72390"/>
                      <a:pt x="5314569" y="161925"/>
                    </a:cubicBezTo>
                    <a:lnTo>
                      <a:pt x="5295519" y="161925"/>
                    </a:lnTo>
                    <a:lnTo>
                      <a:pt x="5314569" y="161925"/>
                    </a:lnTo>
                    <a:lnTo>
                      <a:pt x="5314569" y="2597912"/>
                    </a:lnTo>
                    <a:lnTo>
                      <a:pt x="5295519" y="2597912"/>
                    </a:lnTo>
                    <a:lnTo>
                      <a:pt x="5314569" y="2597912"/>
                    </a:lnTo>
                    <a:cubicBezTo>
                      <a:pt x="5314569" y="2687447"/>
                      <a:pt x="5241544" y="2759837"/>
                      <a:pt x="5151628" y="2759837"/>
                    </a:cubicBezTo>
                    <a:lnTo>
                      <a:pt x="5151628" y="2740787"/>
                    </a:lnTo>
                    <a:lnTo>
                      <a:pt x="5151628" y="2759837"/>
                    </a:lnTo>
                    <a:lnTo>
                      <a:pt x="162941" y="2759837"/>
                    </a:lnTo>
                    <a:lnTo>
                      <a:pt x="162941" y="2740787"/>
                    </a:lnTo>
                    <a:lnTo>
                      <a:pt x="162941" y="2759837"/>
                    </a:lnTo>
                    <a:cubicBezTo>
                      <a:pt x="73025" y="2759837"/>
                      <a:pt x="0" y="2687447"/>
                      <a:pt x="0" y="2597912"/>
                    </a:cubicBezTo>
                    <a:lnTo>
                      <a:pt x="0" y="161925"/>
                    </a:lnTo>
                    <a:lnTo>
                      <a:pt x="19050" y="161925"/>
                    </a:lnTo>
                    <a:lnTo>
                      <a:pt x="0" y="161925"/>
                    </a:lnTo>
                    <a:moveTo>
                      <a:pt x="38100" y="161925"/>
                    </a:moveTo>
                    <a:lnTo>
                      <a:pt x="38100" y="2597912"/>
                    </a:lnTo>
                    <a:lnTo>
                      <a:pt x="19050" y="2597912"/>
                    </a:lnTo>
                    <a:lnTo>
                      <a:pt x="38100" y="2597912"/>
                    </a:lnTo>
                    <a:cubicBezTo>
                      <a:pt x="38100" y="2666238"/>
                      <a:pt x="93853" y="2721737"/>
                      <a:pt x="162941" y="2721737"/>
                    </a:cubicBezTo>
                    <a:lnTo>
                      <a:pt x="5151628" y="2721737"/>
                    </a:lnTo>
                    <a:cubicBezTo>
                      <a:pt x="5220716" y="2721737"/>
                      <a:pt x="5276469" y="2666111"/>
                      <a:pt x="5276469" y="2597912"/>
                    </a:cubicBezTo>
                    <a:lnTo>
                      <a:pt x="5276469" y="161925"/>
                    </a:lnTo>
                    <a:cubicBezTo>
                      <a:pt x="5276469" y="93599"/>
                      <a:pt x="5220716" y="38100"/>
                      <a:pt x="5151628" y="38100"/>
                    </a:cubicBezTo>
                    <a:lnTo>
                      <a:pt x="162941" y="38100"/>
                    </a:lnTo>
                    <a:lnTo>
                      <a:pt x="162941" y="19050"/>
                    </a:lnTo>
                    <a:lnTo>
                      <a:pt x="162941" y="38100"/>
                    </a:lnTo>
                    <a:cubicBezTo>
                      <a:pt x="93853" y="38100"/>
                      <a:pt x="38100" y="93726"/>
                      <a:pt x="38100" y="1619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397272" y="7646327"/>
              <a:ext cx="4520010" cy="114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фиксацию прогресса обучения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6277967" y="9919229"/>
              <a:ext cx="1020563" cy="38100"/>
              <a:chOff x="0" y="0"/>
              <a:chExt cx="1020563" cy="381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2057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0572" h="38100">
                    <a:moveTo>
                      <a:pt x="0" y="19050"/>
                    </a:moveTo>
                    <a:cubicBezTo>
                      <a:pt x="0" y="8509"/>
                      <a:pt x="8509" y="0"/>
                      <a:pt x="19050" y="0"/>
                    </a:cubicBezTo>
                    <a:lnTo>
                      <a:pt x="1001522" y="0"/>
                    </a:lnTo>
                    <a:cubicBezTo>
                      <a:pt x="1012063" y="0"/>
                      <a:pt x="1020572" y="8509"/>
                      <a:pt x="1020572" y="19050"/>
                    </a:cubicBezTo>
                    <a:cubicBezTo>
                      <a:pt x="1020572" y="29591"/>
                      <a:pt x="1012063" y="38100"/>
                      <a:pt x="1001522" y="38100"/>
                    </a:cubicBezTo>
                    <a:lnTo>
                      <a:pt x="19050" y="38100"/>
                    </a:lnTo>
                    <a:cubicBezTo>
                      <a:pt x="8509" y="38100"/>
                      <a:pt x="0" y="29591"/>
                      <a:pt x="0" y="19050"/>
                    </a:cubicBezTo>
                    <a:close/>
                  </a:path>
                </a:pathLst>
              </a:custGeom>
              <a:solidFill>
                <a:srgbClr val="8D71E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188570" y="9810784"/>
              <a:ext cx="254992" cy="254992"/>
              <a:chOff x="0" y="0"/>
              <a:chExt cx="254992" cy="25499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55016" cy="255016"/>
              </a:xfrm>
              <a:custGeom>
                <a:avLst/>
                <a:gdLst/>
                <a:ahLst/>
                <a:cxnLst/>
                <a:rect l="l" t="t" r="r" b="b"/>
                <a:pathLst>
                  <a:path w="255016" h="255016">
                    <a:moveTo>
                      <a:pt x="0" y="127508"/>
                    </a:moveTo>
                    <a:cubicBezTo>
                      <a:pt x="0" y="57023"/>
                      <a:pt x="57023" y="0"/>
                      <a:pt x="127508" y="0"/>
                    </a:cubicBezTo>
                    <a:cubicBezTo>
                      <a:pt x="197993" y="0"/>
                      <a:pt x="255016" y="57023"/>
                      <a:pt x="255016" y="127508"/>
                    </a:cubicBezTo>
                    <a:cubicBezTo>
                      <a:pt x="255016" y="197993"/>
                      <a:pt x="197866" y="255016"/>
                      <a:pt x="127508" y="255016"/>
                    </a:cubicBezTo>
                    <a:cubicBezTo>
                      <a:pt x="57150" y="255016"/>
                      <a:pt x="0" y="197866"/>
                      <a:pt x="0" y="12750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7317580" y="8558346"/>
              <a:ext cx="5314553" cy="2759868"/>
              <a:chOff x="0" y="0"/>
              <a:chExt cx="5314553" cy="27598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9050" y="19050"/>
                <a:ext cx="5276469" cy="2721737"/>
              </a:xfrm>
              <a:custGeom>
                <a:avLst/>
                <a:gdLst/>
                <a:ahLst/>
                <a:cxnLst/>
                <a:rect l="l" t="t" r="r" b="b"/>
                <a:pathLst>
                  <a:path w="5276469" h="2721737">
                    <a:moveTo>
                      <a:pt x="0" y="142875"/>
                    </a:moveTo>
                    <a:cubicBezTo>
                      <a:pt x="0" y="64008"/>
                      <a:pt x="64389" y="0"/>
                      <a:pt x="143891" y="0"/>
                    </a:cubicBezTo>
                    <a:lnTo>
                      <a:pt x="5132578" y="0"/>
                    </a:lnTo>
                    <a:cubicBezTo>
                      <a:pt x="5212080" y="0"/>
                      <a:pt x="5276469" y="64008"/>
                      <a:pt x="5276469" y="142875"/>
                    </a:cubicBezTo>
                    <a:lnTo>
                      <a:pt x="5276469" y="2578862"/>
                    </a:lnTo>
                    <a:cubicBezTo>
                      <a:pt x="5276469" y="2657729"/>
                      <a:pt x="5212080" y="2721737"/>
                      <a:pt x="5132578" y="2721737"/>
                    </a:cubicBezTo>
                    <a:lnTo>
                      <a:pt x="143891" y="2721737"/>
                    </a:lnTo>
                    <a:cubicBezTo>
                      <a:pt x="64389" y="2721737"/>
                      <a:pt x="0" y="2657729"/>
                      <a:pt x="0" y="25788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5314569" cy="2759837"/>
              </a:xfrm>
              <a:custGeom>
                <a:avLst/>
                <a:gdLst/>
                <a:ahLst/>
                <a:cxnLst/>
                <a:rect l="l" t="t" r="r" b="b"/>
                <a:pathLst>
                  <a:path w="5314569" h="2759837">
                    <a:moveTo>
                      <a:pt x="0" y="161925"/>
                    </a:moveTo>
                    <a:cubicBezTo>
                      <a:pt x="0" y="72390"/>
                      <a:pt x="73025" y="0"/>
                      <a:pt x="162941" y="0"/>
                    </a:cubicBezTo>
                    <a:lnTo>
                      <a:pt x="5151628" y="0"/>
                    </a:lnTo>
                    <a:lnTo>
                      <a:pt x="5151628" y="19050"/>
                    </a:lnTo>
                    <a:lnTo>
                      <a:pt x="5151628" y="0"/>
                    </a:lnTo>
                    <a:cubicBezTo>
                      <a:pt x="5241417" y="0"/>
                      <a:pt x="5314569" y="72390"/>
                      <a:pt x="5314569" y="161925"/>
                    </a:cubicBezTo>
                    <a:lnTo>
                      <a:pt x="5295519" y="161925"/>
                    </a:lnTo>
                    <a:lnTo>
                      <a:pt x="5314569" y="161925"/>
                    </a:lnTo>
                    <a:lnTo>
                      <a:pt x="5314569" y="2597912"/>
                    </a:lnTo>
                    <a:lnTo>
                      <a:pt x="5295519" y="2597912"/>
                    </a:lnTo>
                    <a:lnTo>
                      <a:pt x="5314569" y="2597912"/>
                    </a:lnTo>
                    <a:cubicBezTo>
                      <a:pt x="5314569" y="2687447"/>
                      <a:pt x="5241544" y="2759837"/>
                      <a:pt x="5151628" y="2759837"/>
                    </a:cubicBezTo>
                    <a:lnTo>
                      <a:pt x="5151628" y="2740787"/>
                    </a:lnTo>
                    <a:lnTo>
                      <a:pt x="5151628" y="2759837"/>
                    </a:lnTo>
                    <a:lnTo>
                      <a:pt x="162941" y="2759837"/>
                    </a:lnTo>
                    <a:lnTo>
                      <a:pt x="162941" y="2740787"/>
                    </a:lnTo>
                    <a:lnTo>
                      <a:pt x="162941" y="2759837"/>
                    </a:lnTo>
                    <a:cubicBezTo>
                      <a:pt x="73025" y="2759837"/>
                      <a:pt x="0" y="2687447"/>
                      <a:pt x="0" y="2597912"/>
                    </a:cubicBezTo>
                    <a:lnTo>
                      <a:pt x="0" y="161925"/>
                    </a:lnTo>
                    <a:lnTo>
                      <a:pt x="19050" y="161925"/>
                    </a:lnTo>
                    <a:lnTo>
                      <a:pt x="0" y="161925"/>
                    </a:lnTo>
                    <a:moveTo>
                      <a:pt x="38100" y="161925"/>
                    </a:moveTo>
                    <a:lnTo>
                      <a:pt x="38100" y="2597912"/>
                    </a:lnTo>
                    <a:lnTo>
                      <a:pt x="19050" y="2597912"/>
                    </a:lnTo>
                    <a:lnTo>
                      <a:pt x="38100" y="2597912"/>
                    </a:lnTo>
                    <a:cubicBezTo>
                      <a:pt x="38100" y="2666238"/>
                      <a:pt x="93853" y="2721737"/>
                      <a:pt x="162941" y="2721737"/>
                    </a:cubicBezTo>
                    <a:lnTo>
                      <a:pt x="5151628" y="2721737"/>
                    </a:lnTo>
                    <a:cubicBezTo>
                      <a:pt x="5220716" y="2721737"/>
                      <a:pt x="5276469" y="2666111"/>
                      <a:pt x="5276469" y="2597912"/>
                    </a:cubicBezTo>
                    <a:lnTo>
                      <a:pt x="5276469" y="161925"/>
                    </a:lnTo>
                    <a:cubicBezTo>
                      <a:pt x="5276469" y="93599"/>
                      <a:pt x="5220716" y="38100"/>
                      <a:pt x="5151628" y="38100"/>
                    </a:cubicBezTo>
                    <a:lnTo>
                      <a:pt x="162941" y="38100"/>
                    </a:lnTo>
                    <a:lnTo>
                      <a:pt x="162941" y="19050"/>
                    </a:lnTo>
                    <a:lnTo>
                      <a:pt x="162941" y="38100"/>
                    </a:lnTo>
                    <a:cubicBezTo>
                      <a:pt x="93853" y="38100"/>
                      <a:pt x="38100" y="93726"/>
                      <a:pt x="38100" y="1619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7714852" y="9071207"/>
              <a:ext cx="4520010" cy="169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элементы геймификации в действии</a:t>
              </a:r>
            </a:p>
          </p:txBody>
        </p:sp>
      </p:grpSp>
      <p:pic>
        <p:nvPicPr>
          <p:cNvPr id="43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73188" y="7046119"/>
            <a:ext cx="5283547" cy="2141190"/>
            <a:chOff x="0" y="0"/>
            <a:chExt cx="7044730" cy="2854920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6994017" cy="2804160"/>
            </a:xfrm>
            <a:custGeom>
              <a:avLst/>
              <a:gdLst/>
              <a:ahLst/>
              <a:cxnLst/>
              <a:rect l="l" t="t" r="r" b="b"/>
              <a:pathLst>
                <a:path w="6994017" h="2804160">
                  <a:moveTo>
                    <a:pt x="0" y="243840"/>
                  </a:moveTo>
                  <a:cubicBezTo>
                    <a:pt x="0" y="109220"/>
                    <a:pt x="110363" y="0"/>
                    <a:pt x="246507" y="0"/>
                  </a:cubicBezTo>
                  <a:lnTo>
                    <a:pt x="6747510" y="0"/>
                  </a:lnTo>
                  <a:cubicBezTo>
                    <a:pt x="6883653" y="0"/>
                    <a:pt x="6994017" y="109220"/>
                    <a:pt x="6994017" y="243840"/>
                  </a:cubicBezTo>
                  <a:lnTo>
                    <a:pt x="6994017" y="2560320"/>
                  </a:lnTo>
                  <a:cubicBezTo>
                    <a:pt x="6994017" y="2694940"/>
                    <a:pt x="6883653" y="2804160"/>
                    <a:pt x="6747510" y="2804160"/>
                  </a:cubicBezTo>
                  <a:lnTo>
                    <a:pt x="246507" y="2804160"/>
                  </a:lnTo>
                  <a:cubicBezTo>
                    <a:pt x="110363" y="2804160"/>
                    <a:pt x="0" y="2694940"/>
                    <a:pt x="0" y="256032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95000"/>
                  </a:srgbClr>
                </a:gs>
                <a:gs pos="100000">
                  <a:srgbClr val="7AADFC">
                    <a:alpha val="95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044817" cy="2854960"/>
            </a:xfrm>
            <a:custGeom>
              <a:avLst/>
              <a:gdLst/>
              <a:ahLst/>
              <a:cxnLst/>
              <a:rect l="l" t="t" r="r" b="b"/>
              <a:pathLst>
                <a:path w="7044817" h="2854960">
                  <a:moveTo>
                    <a:pt x="0" y="269240"/>
                  </a:moveTo>
                  <a:cubicBezTo>
                    <a:pt x="0" y="120269"/>
                    <a:pt x="121920" y="0"/>
                    <a:pt x="271907" y="0"/>
                  </a:cubicBezTo>
                  <a:lnTo>
                    <a:pt x="6772910" y="0"/>
                  </a:lnTo>
                  <a:lnTo>
                    <a:pt x="6772910" y="25400"/>
                  </a:lnTo>
                  <a:lnTo>
                    <a:pt x="6772910" y="0"/>
                  </a:lnTo>
                  <a:cubicBezTo>
                    <a:pt x="6922770" y="0"/>
                    <a:pt x="7044817" y="120269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585720"/>
                  </a:lnTo>
                  <a:lnTo>
                    <a:pt x="7019417" y="2585720"/>
                  </a:lnTo>
                  <a:lnTo>
                    <a:pt x="7044817" y="2585720"/>
                  </a:lnTo>
                  <a:cubicBezTo>
                    <a:pt x="7044817" y="2734691"/>
                    <a:pt x="6922897" y="2854960"/>
                    <a:pt x="6772910" y="2854960"/>
                  </a:cubicBezTo>
                  <a:lnTo>
                    <a:pt x="6772910" y="2829560"/>
                  </a:lnTo>
                  <a:lnTo>
                    <a:pt x="6772910" y="2854960"/>
                  </a:lnTo>
                  <a:lnTo>
                    <a:pt x="271907" y="2854960"/>
                  </a:lnTo>
                  <a:lnTo>
                    <a:pt x="271907" y="2829560"/>
                  </a:lnTo>
                  <a:lnTo>
                    <a:pt x="271907" y="2854960"/>
                  </a:lnTo>
                  <a:cubicBezTo>
                    <a:pt x="121920" y="2854960"/>
                    <a:pt x="0" y="2734691"/>
                    <a:pt x="0" y="258572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585720"/>
                  </a:lnTo>
                  <a:lnTo>
                    <a:pt x="25400" y="2585720"/>
                  </a:lnTo>
                  <a:lnTo>
                    <a:pt x="50800" y="2585720"/>
                  </a:lnTo>
                  <a:cubicBezTo>
                    <a:pt x="50800" y="2706116"/>
                    <a:pt x="149479" y="2804160"/>
                    <a:pt x="271907" y="2804160"/>
                  </a:cubicBezTo>
                  <a:lnTo>
                    <a:pt x="6772910" y="2804160"/>
                  </a:lnTo>
                  <a:cubicBezTo>
                    <a:pt x="6895211" y="2804160"/>
                    <a:pt x="6994017" y="2706116"/>
                    <a:pt x="6994017" y="2585720"/>
                  </a:cubicBezTo>
                  <a:lnTo>
                    <a:pt x="6994017" y="269240"/>
                  </a:lnTo>
                  <a:cubicBezTo>
                    <a:pt x="6994017" y="148844"/>
                    <a:pt x="6895338" y="50800"/>
                    <a:pt x="6772910" y="50800"/>
                  </a:cubicBezTo>
                  <a:lnTo>
                    <a:pt x="271907" y="50800"/>
                  </a:lnTo>
                  <a:lnTo>
                    <a:pt x="271907" y="25400"/>
                  </a:lnTo>
                  <a:lnTo>
                    <a:pt x="271907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0C087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4138" y="7065169"/>
            <a:ext cx="152400" cy="2103090"/>
            <a:chOff x="0" y="0"/>
            <a:chExt cx="203200" cy="2804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2804160"/>
            </a:xfrm>
            <a:custGeom>
              <a:avLst/>
              <a:gdLst/>
              <a:ahLst/>
              <a:cxnLst/>
              <a:rect l="l" t="t" r="r" b="b"/>
              <a:pathLst>
                <a:path w="203200" h="2804160">
                  <a:moveTo>
                    <a:pt x="0" y="0"/>
                  </a:moveTo>
                  <a:lnTo>
                    <a:pt x="203200" y="0"/>
                  </a:lnTo>
                  <a:lnTo>
                    <a:pt x="203200" y="2804160"/>
                  </a:lnTo>
                  <a:lnTo>
                    <a:pt x="0" y="280416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6502152" y="7046119"/>
            <a:ext cx="5283547" cy="2141190"/>
            <a:chOff x="0" y="0"/>
            <a:chExt cx="7044730" cy="2854920"/>
          </a:xfrm>
        </p:grpSpPr>
        <p:sp>
          <p:nvSpPr>
            <p:cNvPr id="12" name="Freeform 12"/>
            <p:cNvSpPr/>
            <p:nvPr/>
          </p:nvSpPr>
          <p:spPr>
            <a:xfrm>
              <a:off x="25400" y="25400"/>
              <a:ext cx="6994017" cy="2804160"/>
            </a:xfrm>
            <a:custGeom>
              <a:avLst/>
              <a:gdLst/>
              <a:ahLst/>
              <a:cxnLst/>
              <a:rect l="l" t="t" r="r" b="b"/>
              <a:pathLst>
                <a:path w="6994017" h="2804160">
                  <a:moveTo>
                    <a:pt x="0" y="243840"/>
                  </a:moveTo>
                  <a:cubicBezTo>
                    <a:pt x="0" y="109220"/>
                    <a:pt x="110363" y="0"/>
                    <a:pt x="246507" y="0"/>
                  </a:cubicBezTo>
                  <a:lnTo>
                    <a:pt x="6747510" y="0"/>
                  </a:lnTo>
                  <a:cubicBezTo>
                    <a:pt x="6883653" y="0"/>
                    <a:pt x="6994017" y="109220"/>
                    <a:pt x="6994017" y="243840"/>
                  </a:cubicBezTo>
                  <a:lnTo>
                    <a:pt x="6994017" y="2560320"/>
                  </a:lnTo>
                  <a:cubicBezTo>
                    <a:pt x="6994017" y="2694940"/>
                    <a:pt x="6883653" y="2804160"/>
                    <a:pt x="6747510" y="2804160"/>
                  </a:cubicBezTo>
                  <a:lnTo>
                    <a:pt x="246507" y="2804160"/>
                  </a:lnTo>
                  <a:cubicBezTo>
                    <a:pt x="110363" y="2804160"/>
                    <a:pt x="0" y="2694940"/>
                    <a:pt x="0" y="256032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95000"/>
                  </a:srgbClr>
                </a:gs>
                <a:gs pos="100000">
                  <a:srgbClr val="7AADFC">
                    <a:alpha val="95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044817" cy="2854960"/>
            </a:xfrm>
            <a:custGeom>
              <a:avLst/>
              <a:gdLst/>
              <a:ahLst/>
              <a:cxnLst/>
              <a:rect l="l" t="t" r="r" b="b"/>
              <a:pathLst>
                <a:path w="7044817" h="2854960">
                  <a:moveTo>
                    <a:pt x="0" y="269240"/>
                  </a:moveTo>
                  <a:cubicBezTo>
                    <a:pt x="0" y="120269"/>
                    <a:pt x="121920" y="0"/>
                    <a:pt x="271907" y="0"/>
                  </a:cubicBezTo>
                  <a:lnTo>
                    <a:pt x="6772910" y="0"/>
                  </a:lnTo>
                  <a:lnTo>
                    <a:pt x="6772910" y="25400"/>
                  </a:lnTo>
                  <a:lnTo>
                    <a:pt x="6772910" y="0"/>
                  </a:lnTo>
                  <a:cubicBezTo>
                    <a:pt x="6922770" y="0"/>
                    <a:pt x="7044817" y="120269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585720"/>
                  </a:lnTo>
                  <a:lnTo>
                    <a:pt x="7019417" y="2585720"/>
                  </a:lnTo>
                  <a:lnTo>
                    <a:pt x="7044817" y="2585720"/>
                  </a:lnTo>
                  <a:cubicBezTo>
                    <a:pt x="7044817" y="2734691"/>
                    <a:pt x="6922897" y="2854960"/>
                    <a:pt x="6772910" y="2854960"/>
                  </a:cubicBezTo>
                  <a:lnTo>
                    <a:pt x="6772910" y="2829560"/>
                  </a:lnTo>
                  <a:lnTo>
                    <a:pt x="6772910" y="2854960"/>
                  </a:lnTo>
                  <a:lnTo>
                    <a:pt x="271907" y="2854960"/>
                  </a:lnTo>
                  <a:lnTo>
                    <a:pt x="271907" y="2829560"/>
                  </a:lnTo>
                  <a:lnTo>
                    <a:pt x="271907" y="2854960"/>
                  </a:lnTo>
                  <a:cubicBezTo>
                    <a:pt x="121920" y="2854960"/>
                    <a:pt x="0" y="2734691"/>
                    <a:pt x="0" y="258572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585720"/>
                  </a:lnTo>
                  <a:lnTo>
                    <a:pt x="25400" y="2585720"/>
                  </a:lnTo>
                  <a:lnTo>
                    <a:pt x="50800" y="2585720"/>
                  </a:lnTo>
                  <a:cubicBezTo>
                    <a:pt x="50800" y="2706116"/>
                    <a:pt x="149479" y="2804160"/>
                    <a:pt x="271907" y="2804160"/>
                  </a:cubicBezTo>
                  <a:lnTo>
                    <a:pt x="6772910" y="2804160"/>
                  </a:lnTo>
                  <a:cubicBezTo>
                    <a:pt x="6895211" y="2804160"/>
                    <a:pt x="6994017" y="2706116"/>
                    <a:pt x="6994017" y="2585720"/>
                  </a:cubicBezTo>
                  <a:lnTo>
                    <a:pt x="6994017" y="269240"/>
                  </a:lnTo>
                  <a:cubicBezTo>
                    <a:pt x="6994017" y="148844"/>
                    <a:pt x="6895338" y="50800"/>
                    <a:pt x="6772910" y="50800"/>
                  </a:cubicBezTo>
                  <a:lnTo>
                    <a:pt x="271907" y="50800"/>
                  </a:lnTo>
                  <a:lnTo>
                    <a:pt x="271907" y="25400"/>
                  </a:lnTo>
                  <a:lnTo>
                    <a:pt x="271907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0C087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483102" y="7065169"/>
            <a:ext cx="152400" cy="2103090"/>
            <a:chOff x="0" y="0"/>
            <a:chExt cx="203200" cy="2804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200" cy="2804160"/>
            </a:xfrm>
            <a:custGeom>
              <a:avLst/>
              <a:gdLst/>
              <a:ahLst/>
              <a:cxnLst/>
              <a:rect l="l" t="t" r="r" b="b"/>
              <a:pathLst>
                <a:path w="203200" h="2804160">
                  <a:moveTo>
                    <a:pt x="0" y="0"/>
                  </a:moveTo>
                  <a:lnTo>
                    <a:pt x="203200" y="0"/>
                  </a:lnTo>
                  <a:lnTo>
                    <a:pt x="203200" y="2804160"/>
                  </a:lnTo>
                  <a:lnTo>
                    <a:pt x="0" y="280416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2031116" y="7046119"/>
            <a:ext cx="5283547" cy="2141190"/>
            <a:chOff x="0" y="0"/>
            <a:chExt cx="7044730" cy="285492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994017" cy="2804160"/>
            </a:xfrm>
            <a:custGeom>
              <a:avLst/>
              <a:gdLst/>
              <a:ahLst/>
              <a:cxnLst/>
              <a:rect l="l" t="t" r="r" b="b"/>
              <a:pathLst>
                <a:path w="6994017" h="2804160">
                  <a:moveTo>
                    <a:pt x="0" y="243840"/>
                  </a:moveTo>
                  <a:cubicBezTo>
                    <a:pt x="0" y="109220"/>
                    <a:pt x="110363" y="0"/>
                    <a:pt x="246507" y="0"/>
                  </a:cubicBezTo>
                  <a:lnTo>
                    <a:pt x="6747510" y="0"/>
                  </a:lnTo>
                  <a:cubicBezTo>
                    <a:pt x="6883653" y="0"/>
                    <a:pt x="6994017" y="109220"/>
                    <a:pt x="6994017" y="243840"/>
                  </a:cubicBezTo>
                  <a:lnTo>
                    <a:pt x="6994017" y="2560320"/>
                  </a:lnTo>
                  <a:cubicBezTo>
                    <a:pt x="6994017" y="2694940"/>
                    <a:pt x="6883653" y="2804160"/>
                    <a:pt x="6747510" y="2804160"/>
                  </a:cubicBezTo>
                  <a:lnTo>
                    <a:pt x="246507" y="2804160"/>
                  </a:lnTo>
                  <a:cubicBezTo>
                    <a:pt x="110363" y="2804160"/>
                    <a:pt x="0" y="2694940"/>
                    <a:pt x="0" y="2560320"/>
                  </a:cubicBez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95000"/>
                  </a:srgbClr>
                </a:gs>
                <a:gs pos="100000">
                  <a:srgbClr val="7AADFC">
                    <a:alpha val="95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44817" cy="2854960"/>
            </a:xfrm>
            <a:custGeom>
              <a:avLst/>
              <a:gdLst/>
              <a:ahLst/>
              <a:cxnLst/>
              <a:rect l="l" t="t" r="r" b="b"/>
              <a:pathLst>
                <a:path w="7044817" h="2854960">
                  <a:moveTo>
                    <a:pt x="0" y="269240"/>
                  </a:moveTo>
                  <a:cubicBezTo>
                    <a:pt x="0" y="120269"/>
                    <a:pt x="121920" y="0"/>
                    <a:pt x="271907" y="0"/>
                  </a:cubicBezTo>
                  <a:lnTo>
                    <a:pt x="6772910" y="0"/>
                  </a:lnTo>
                  <a:lnTo>
                    <a:pt x="6772910" y="25400"/>
                  </a:lnTo>
                  <a:lnTo>
                    <a:pt x="6772910" y="0"/>
                  </a:lnTo>
                  <a:cubicBezTo>
                    <a:pt x="6922770" y="0"/>
                    <a:pt x="7044817" y="120269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585720"/>
                  </a:lnTo>
                  <a:lnTo>
                    <a:pt x="7019417" y="2585720"/>
                  </a:lnTo>
                  <a:lnTo>
                    <a:pt x="7044817" y="2585720"/>
                  </a:lnTo>
                  <a:cubicBezTo>
                    <a:pt x="7044817" y="2734691"/>
                    <a:pt x="6922897" y="2854960"/>
                    <a:pt x="6772910" y="2854960"/>
                  </a:cubicBezTo>
                  <a:lnTo>
                    <a:pt x="6772910" y="2829560"/>
                  </a:lnTo>
                  <a:lnTo>
                    <a:pt x="6772910" y="2854960"/>
                  </a:lnTo>
                  <a:lnTo>
                    <a:pt x="271907" y="2854960"/>
                  </a:lnTo>
                  <a:lnTo>
                    <a:pt x="271907" y="2829560"/>
                  </a:lnTo>
                  <a:lnTo>
                    <a:pt x="271907" y="2854960"/>
                  </a:lnTo>
                  <a:cubicBezTo>
                    <a:pt x="121920" y="2854960"/>
                    <a:pt x="0" y="2734691"/>
                    <a:pt x="0" y="258572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585720"/>
                  </a:lnTo>
                  <a:lnTo>
                    <a:pt x="25400" y="2585720"/>
                  </a:lnTo>
                  <a:lnTo>
                    <a:pt x="50800" y="2585720"/>
                  </a:lnTo>
                  <a:cubicBezTo>
                    <a:pt x="50800" y="2706116"/>
                    <a:pt x="149479" y="2804160"/>
                    <a:pt x="271907" y="2804160"/>
                  </a:cubicBezTo>
                  <a:lnTo>
                    <a:pt x="6772910" y="2804160"/>
                  </a:lnTo>
                  <a:cubicBezTo>
                    <a:pt x="6895211" y="2804160"/>
                    <a:pt x="6994017" y="2706116"/>
                    <a:pt x="6994017" y="2585720"/>
                  </a:cubicBezTo>
                  <a:lnTo>
                    <a:pt x="6994017" y="269240"/>
                  </a:lnTo>
                  <a:cubicBezTo>
                    <a:pt x="6994017" y="148844"/>
                    <a:pt x="6895338" y="50800"/>
                    <a:pt x="6772910" y="50800"/>
                  </a:cubicBezTo>
                  <a:lnTo>
                    <a:pt x="271907" y="50800"/>
                  </a:lnTo>
                  <a:lnTo>
                    <a:pt x="271907" y="25400"/>
                  </a:lnTo>
                  <a:lnTo>
                    <a:pt x="271907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0C087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012066" y="7065169"/>
            <a:ext cx="152400" cy="2103090"/>
            <a:chOff x="0" y="0"/>
            <a:chExt cx="203200" cy="2804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2804160"/>
            </a:xfrm>
            <a:custGeom>
              <a:avLst/>
              <a:gdLst/>
              <a:ahLst/>
              <a:cxnLst/>
              <a:rect l="l" t="t" r="r" b="b"/>
              <a:pathLst>
                <a:path w="203200" h="2804160">
                  <a:moveTo>
                    <a:pt x="0" y="0"/>
                  </a:moveTo>
                  <a:lnTo>
                    <a:pt x="203200" y="0"/>
                  </a:lnTo>
                  <a:lnTo>
                    <a:pt x="203200" y="2804160"/>
                  </a:lnTo>
                  <a:lnTo>
                    <a:pt x="0" y="280416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C3AED">
                    <a:alpha val="100000"/>
                  </a:srgbClr>
                </a:gs>
                <a:gs pos="100000">
                  <a:srgbClr val="7AADFC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/>
          <p:cNvSpPr/>
          <p:nvPr/>
        </p:nvSpPr>
        <p:spPr>
          <a:xfrm>
            <a:off x="-228084" y="-100200"/>
            <a:ext cx="18615193" cy="10401239"/>
          </a:xfrm>
          <a:custGeom>
            <a:avLst/>
            <a:gdLst/>
            <a:ahLst/>
            <a:cxnLst/>
            <a:rect l="l" t="t" r="r" b="b"/>
            <a:pathLst>
              <a:path w="18615193" h="10401239">
                <a:moveTo>
                  <a:pt x="0" y="0"/>
                </a:moveTo>
                <a:lnTo>
                  <a:pt x="18615193" y="0"/>
                </a:lnTo>
                <a:lnTo>
                  <a:pt x="18615193" y="10401239"/>
                </a:lnTo>
                <a:lnTo>
                  <a:pt x="0" y="10401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2237" y="4576911"/>
            <a:ext cx="1354648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1">
                <a:gradFill>
                  <a:gsLst>
                    <a:gs pos="0">
                      <a:srgbClr val="7C3AED">
                        <a:alpha val="100000"/>
                      </a:srgbClr>
                    </a:gs>
                    <a:gs pos="100000">
                      <a:srgbClr val="7AADFC">
                        <a:alpha val="100000"/>
                      </a:srgbClr>
                    </a:gs>
                  </a:gsLst>
                  <a:lin ang="0"/>
                </a:gradFill>
                <a:latin typeface="Arimo Bold"/>
                <a:ea typeface="Arimo Bold"/>
                <a:cs typeface="Arimo Bold"/>
                <a:sym typeface="Arimo Bold"/>
              </a:rPr>
              <a:t>Интеллектуальные возможности (AI)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5971134"/>
            <a:ext cx="16303526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Для повышения качества обучения и персонализации контента в систему интегрированы элементы искусственного интеллекта.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8155" y="7329636"/>
            <a:ext cx="4073426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Умные рекомендации: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8155" y="7979420"/>
            <a:ext cx="4487912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курсов на основе интересов пользователя.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57120" y="7329636"/>
            <a:ext cx="4068216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Анализ успеваемости: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57120" y="7979420"/>
            <a:ext cx="4487912" cy="77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для выявления пробелов в знаниях.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86085" y="7329636"/>
            <a:ext cx="4487913" cy="97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1">
                <a:solidFill>
                  <a:srgbClr val="E5E5E5"/>
                </a:solidFill>
                <a:latin typeface="Arimo Bold"/>
                <a:ea typeface="Arimo Bold"/>
                <a:cs typeface="Arimo Bold"/>
                <a:sym typeface="Arimo Bold"/>
              </a:rPr>
              <a:t>Интеллектуальный помощник: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86085" y="8440042"/>
            <a:ext cx="4487913" cy="4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5E5E5"/>
                </a:solidFill>
                <a:latin typeface="Arimo"/>
                <a:ea typeface="Arimo"/>
                <a:cs typeface="Arimo"/>
                <a:sym typeface="Arimo"/>
              </a:rPr>
              <a:t>для ответов на вопросы.</a:t>
            </a:r>
          </a:p>
        </p:txBody>
      </p:sp>
      <p:pic>
        <p:nvPicPr>
          <p:cNvPr id="30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4000" y="-1002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12137" y="1364308"/>
            <a:ext cx="9502676" cy="7558386"/>
            <a:chOff x="0" y="0"/>
            <a:chExt cx="12670235" cy="10077848"/>
          </a:xfrm>
        </p:grpSpPr>
        <p:sp>
          <p:nvSpPr>
            <p:cNvPr id="7" name="TextBox 7"/>
            <p:cNvSpPr txBox="1"/>
            <p:nvPr/>
          </p:nvSpPr>
          <p:spPr>
            <a:xfrm>
              <a:off x="50800" y="-85725"/>
              <a:ext cx="9450983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Выводы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800" y="1757362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В ходе работы над проектом мы прошли полный цикл разработки программного обеспечения: от анализа проблемы до рабочей реализации.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5400" y="4585890"/>
              <a:ext cx="6158707" cy="1891110"/>
              <a:chOff x="0" y="0"/>
              <a:chExt cx="6158707" cy="18911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5400" y="25400"/>
                <a:ext cx="6107938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6107938" h="1840357">
                    <a:moveTo>
                      <a:pt x="0" y="243840"/>
                    </a:moveTo>
                    <a:cubicBezTo>
                      <a:pt x="0" y="109220"/>
                      <a:pt x="111252" y="0"/>
                      <a:pt x="248539" y="0"/>
                    </a:cubicBezTo>
                    <a:lnTo>
                      <a:pt x="5859399" y="0"/>
                    </a:lnTo>
                    <a:cubicBezTo>
                      <a:pt x="5996686" y="0"/>
                      <a:pt x="6107938" y="109220"/>
                      <a:pt x="6107938" y="243840"/>
                    </a:cubicBezTo>
                    <a:lnTo>
                      <a:pt x="6107938" y="1596517"/>
                    </a:lnTo>
                    <a:cubicBezTo>
                      <a:pt x="6107938" y="1731137"/>
                      <a:pt x="5996686" y="1840357"/>
                      <a:pt x="5859399" y="1840357"/>
                    </a:cubicBezTo>
                    <a:lnTo>
                      <a:pt x="248539" y="1840357"/>
                    </a:lnTo>
                    <a:cubicBezTo>
                      <a:pt x="111252" y="1840357"/>
                      <a:pt x="0" y="1731137"/>
                      <a:pt x="0" y="15965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158738" cy="1891157"/>
              </a:xfrm>
              <a:custGeom>
                <a:avLst/>
                <a:gdLst/>
                <a:ahLst/>
                <a:cxnLst/>
                <a:rect l="l" t="t" r="r" b="b"/>
                <a:pathLst>
                  <a:path w="6158738" h="1891157">
                    <a:moveTo>
                      <a:pt x="0" y="269240"/>
                    </a:moveTo>
                    <a:cubicBezTo>
                      <a:pt x="0" y="120142"/>
                      <a:pt x="123063" y="0"/>
                      <a:pt x="273939" y="0"/>
                    </a:cubicBezTo>
                    <a:lnTo>
                      <a:pt x="5884799" y="0"/>
                    </a:lnTo>
                    <a:lnTo>
                      <a:pt x="5884799" y="25400"/>
                    </a:lnTo>
                    <a:lnTo>
                      <a:pt x="5884799" y="0"/>
                    </a:lnTo>
                    <a:cubicBezTo>
                      <a:pt x="6035675" y="0"/>
                      <a:pt x="6158738" y="120142"/>
                      <a:pt x="6158738" y="269240"/>
                    </a:cubicBezTo>
                    <a:lnTo>
                      <a:pt x="6133338" y="269240"/>
                    </a:lnTo>
                    <a:lnTo>
                      <a:pt x="6158738" y="269240"/>
                    </a:lnTo>
                    <a:lnTo>
                      <a:pt x="6158738" y="1621917"/>
                    </a:lnTo>
                    <a:lnTo>
                      <a:pt x="6133338" y="1621917"/>
                    </a:lnTo>
                    <a:lnTo>
                      <a:pt x="6158738" y="1621917"/>
                    </a:lnTo>
                    <a:cubicBezTo>
                      <a:pt x="6158738" y="1771015"/>
                      <a:pt x="6035675" y="1891157"/>
                      <a:pt x="5884799" y="1891157"/>
                    </a:cubicBezTo>
                    <a:lnTo>
                      <a:pt x="5884799" y="1865757"/>
                    </a:lnTo>
                    <a:lnTo>
                      <a:pt x="5884799" y="1891157"/>
                    </a:lnTo>
                    <a:lnTo>
                      <a:pt x="273939" y="1891157"/>
                    </a:lnTo>
                    <a:lnTo>
                      <a:pt x="273939" y="1865757"/>
                    </a:lnTo>
                    <a:lnTo>
                      <a:pt x="273939" y="1891157"/>
                    </a:lnTo>
                    <a:cubicBezTo>
                      <a:pt x="123063" y="1891157"/>
                      <a:pt x="0" y="1771015"/>
                      <a:pt x="0" y="1621917"/>
                    </a:cubicBezTo>
                    <a:lnTo>
                      <a:pt x="0" y="269240"/>
                    </a:lnTo>
                    <a:lnTo>
                      <a:pt x="25400" y="269240"/>
                    </a:lnTo>
                    <a:lnTo>
                      <a:pt x="0" y="269240"/>
                    </a:lnTo>
                    <a:moveTo>
                      <a:pt x="50800" y="269240"/>
                    </a:moveTo>
                    <a:lnTo>
                      <a:pt x="50800" y="1621917"/>
                    </a:lnTo>
                    <a:lnTo>
                      <a:pt x="25400" y="1621917"/>
                    </a:lnTo>
                    <a:lnTo>
                      <a:pt x="50800" y="1621917"/>
                    </a:lnTo>
                    <a:cubicBezTo>
                      <a:pt x="50800" y="1742059"/>
                      <a:pt x="150241" y="1840357"/>
                      <a:pt x="273939" y="1840357"/>
                    </a:cubicBezTo>
                    <a:lnTo>
                      <a:pt x="5884799" y="1840357"/>
                    </a:lnTo>
                    <a:cubicBezTo>
                      <a:pt x="6008497" y="1840357"/>
                      <a:pt x="6107938" y="1742059"/>
                      <a:pt x="6107938" y="1621917"/>
                    </a:cubicBezTo>
                    <a:lnTo>
                      <a:pt x="6107938" y="269240"/>
                    </a:lnTo>
                    <a:cubicBezTo>
                      <a:pt x="6107938" y="149098"/>
                      <a:pt x="6008497" y="50800"/>
                      <a:pt x="5884799" y="50800"/>
                    </a:cubicBezTo>
                    <a:lnTo>
                      <a:pt x="273939" y="50800"/>
                    </a:lnTo>
                    <a:lnTo>
                      <a:pt x="273939" y="25400"/>
                    </a:lnTo>
                    <a:lnTo>
                      <a:pt x="273939" y="50800"/>
                    </a:lnTo>
                    <a:cubicBezTo>
                      <a:pt x="150241" y="50800"/>
                      <a:pt x="50800" y="149098"/>
                      <a:pt x="50800" y="26924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4611290"/>
              <a:ext cx="203200" cy="1840310"/>
              <a:chOff x="0" y="0"/>
              <a:chExt cx="203200" cy="18403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3200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1840357">
                    <a:moveTo>
                      <a:pt x="0" y="0"/>
                    </a:moveTo>
                    <a:lnTo>
                      <a:pt x="203200" y="0"/>
                    </a:lnTo>
                    <a:lnTo>
                      <a:pt x="203200" y="1840357"/>
                    </a:lnTo>
                    <a:lnTo>
                      <a:pt x="0" y="184035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32023" y="5002013"/>
              <a:ext cx="5097860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проанализирована предметная область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6511330" y="4585890"/>
              <a:ext cx="6158905" cy="1891110"/>
              <a:chOff x="0" y="0"/>
              <a:chExt cx="6158905" cy="18911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25400" y="25400"/>
                <a:ext cx="6108192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6108192" h="1840357">
                    <a:moveTo>
                      <a:pt x="0" y="243840"/>
                    </a:moveTo>
                    <a:cubicBezTo>
                      <a:pt x="0" y="109220"/>
                      <a:pt x="111252" y="0"/>
                      <a:pt x="248539" y="0"/>
                    </a:cubicBezTo>
                    <a:lnTo>
                      <a:pt x="5859653" y="0"/>
                    </a:lnTo>
                    <a:cubicBezTo>
                      <a:pt x="5996940" y="0"/>
                      <a:pt x="6108192" y="109220"/>
                      <a:pt x="6108192" y="243840"/>
                    </a:cubicBezTo>
                    <a:lnTo>
                      <a:pt x="6108192" y="1596517"/>
                    </a:lnTo>
                    <a:cubicBezTo>
                      <a:pt x="6108192" y="1731137"/>
                      <a:pt x="5996940" y="1840357"/>
                      <a:pt x="5859653" y="1840357"/>
                    </a:cubicBezTo>
                    <a:lnTo>
                      <a:pt x="248539" y="1840357"/>
                    </a:lnTo>
                    <a:cubicBezTo>
                      <a:pt x="111252" y="1840357"/>
                      <a:pt x="0" y="1731137"/>
                      <a:pt x="0" y="15965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158992" cy="1891157"/>
              </a:xfrm>
              <a:custGeom>
                <a:avLst/>
                <a:gdLst/>
                <a:ahLst/>
                <a:cxnLst/>
                <a:rect l="l" t="t" r="r" b="b"/>
                <a:pathLst>
                  <a:path w="6158992" h="1891157">
                    <a:moveTo>
                      <a:pt x="0" y="269240"/>
                    </a:moveTo>
                    <a:cubicBezTo>
                      <a:pt x="0" y="120142"/>
                      <a:pt x="123063" y="0"/>
                      <a:pt x="273939" y="0"/>
                    </a:cubicBezTo>
                    <a:lnTo>
                      <a:pt x="5885053" y="0"/>
                    </a:lnTo>
                    <a:lnTo>
                      <a:pt x="5885053" y="25400"/>
                    </a:lnTo>
                    <a:lnTo>
                      <a:pt x="5885053" y="0"/>
                    </a:lnTo>
                    <a:cubicBezTo>
                      <a:pt x="6035929" y="0"/>
                      <a:pt x="6158992" y="120142"/>
                      <a:pt x="6158992" y="269240"/>
                    </a:cubicBezTo>
                    <a:lnTo>
                      <a:pt x="6133592" y="269240"/>
                    </a:lnTo>
                    <a:lnTo>
                      <a:pt x="6158992" y="269240"/>
                    </a:lnTo>
                    <a:lnTo>
                      <a:pt x="6158992" y="1621917"/>
                    </a:lnTo>
                    <a:lnTo>
                      <a:pt x="6133592" y="1621917"/>
                    </a:lnTo>
                    <a:lnTo>
                      <a:pt x="6158992" y="1621917"/>
                    </a:lnTo>
                    <a:cubicBezTo>
                      <a:pt x="6158992" y="1771015"/>
                      <a:pt x="6035929" y="1891157"/>
                      <a:pt x="5885053" y="1891157"/>
                    </a:cubicBezTo>
                    <a:lnTo>
                      <a:pt x="5885053" y="1865757"/>
                    </a:lnTo>
                    <a:lnTo>
                      <a:pt x="5885053" y="1891157"/>
                    </a:lnTo>
                    <a:lnTo>
                      <a:pt x="273939" y="1891157"/>
                    </a:lnTo>
                    <a:lnTo>
                      <a:pt x="273939" y="1865757"/>
                    </a:lnTo>
                    <a:lnTo>
                      <a:pt x="273939" y="1891157"/>
                    </a:lnTo>
                    <a:cubicBezTo>
                      <a:pt x="123063" y="1891157"/>
                      <a:pt x="0" y="1771015"/>
                      <a:pt x="0" y="1621917"/>
                    </a:cubicBezTo>
                    <a:lnTo>
                      <a:pt x="0" y="269240"/>
                    </a:lnTo>
                    <a:lnTo>
                      <a:pt x="25400" y="269240"/>
                    </a:lnTo>
                    <a:lnTo>
                      <a:pt x="0" y="269240"/>
                    </a:lnTo>
                    <a:moveTo>
                      <a:pt x="50800" y="269240"/>
                    </a:moveTo>
                    <a:lnTo>
                      <a:pt x="50800" y="1621917"/>
                    </a:lnTo>
                    <a:lnTo>
                      <a:pt x="25400" y="1621917"/>
                    </a:lnTo>
                    <a:lnTo>
                      <a:pt x="50800" y="1621917"/>
                    </a:lnTo>
                    <a:cubicBezTo>
                      <a:pt x="50800" y="1742059"/>
                      <a:pt x="150241" y="1840357"/>
                      <a:pt x="273939" y="1840357"/>
                    </a:cubicBezTo>
                    <a:lnTo>
                      <a:pt x="5885053" y="1840357"/>
                    </a:lnTo>
                    <a:cubicBezTo>
                      <a:pt x="6008751" y="1840357"/>
                      <a:pt x="6108192" y="1742059"/>
                      <a:pt x="6108192" y="1621917"/>
                    </a:cubicBezTo>
                    <a:lnTo>
                      <a:pt x="6108192" y="269240"/>
                    </a:lnTo>
                    <a:cubicBezTo>
                      <a:pt x="6108192" y="149098"/>
                      <a:pt x="6008751" y="50800"/>
                      <a:pt x="5885053" y="50800"/>
                    </a:cubicBezTo>
                    <a:lnTo>
                      <a:pt x="273939" y="50800"/>
                    </a:lnTo>
                    <a:lnTo>
                      <a:pt x="273939" y="25400"/>
                    </a:lnTo>
                    <a:lnTo>
                      <a:pt x="273939" y="50800"/>
                    </a:lnTo>
                    <a:cubicBezTo>
                      <a:pt x="150241" y="50800"/>
                      <a:pt x="50800" y="149098"/>
                      <a:pt x="50800" y="26924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485930" y="4611290"/>
              <a:ext cx="203200" cy="1840310"/>
              <a:chOff x="0" y="0"/>
              <a:chExt cx="203200" cy="184031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03200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1840357">
                    <a:moveTo>
                      <a:pt x="0" y="0"/>
                    </a:moveTo>
                    <a:lnTo>
                      <a:pt x="203200" y="0"/>
                    </a:lnTo>
                    <a:lnTo>
                      <a:pt x="203200" y="1840357"/>
                    </a:lnTo>
                    <a:lnTo>
                      <a:pt x="0" y="184035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7117953" y="5002013"/>
              <a:ext cx="5098058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спроектирована архитектура системы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25400" y="6804223"/>
              <a:ext cx="6158707" cy="1891110"/>
              <a:chOff x="0" y="0"/>
              <a:chExt cx="6158707" cy="189111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5400" y="25400"/>
                <a:ext cx="6107938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6107938" h="1840357">
                    <a:moveTo>
                      <a:pt x="0" y="243840"/>
                    </a:moveTo>
                    <a:cubicBezTo>
                      <a:pt x="0" y="109220"/>
                      <a:pt x="111252" y="0"/>
                      <a:pt x="248539" y="0"/>
                    </a:cubicBezTo>
                    <a:lnTo>
                      <a:pt x="5859399" y="0"/>
                    </a:lnTo>
                    <a:cubicBezTo>
                      <a:pt x="5996686" y="0"/>
                      <a:pt x="6107938" y="109220"/>
                      <a:pt x="6107938" y="243840"/>
                    </a:cubicBezTo>
                    <a:lnTo>
                      <a:pt x="6107938" y="1596517"/>
                    </a:lnTo>
                    <a:cubicBezTo>
                      <a:pt x="6107938" y="1731137"/>
                      <a:pt x="5996686" y="1840357"/>
                      <a:pt x="5859399" y="1840357"/>
                    </a:cubicBezTo>
                    <a:lnTo>
                      <a:pt x="248539" y="1840357"/>
                    </a:lnTo>
                    <a:cubicBezTo>
                      <a:pt x="111252" y="1840357"/>
                      <a:pt x="0" y="1731137"/>
                      <a:pt x="0" y="15965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158738" cy="1891157"/>
              </a:xfrm>
              <a:custGeom>
                <a:avLst/>
                <a:gdLst/>
                <a:ahLst/>
                <a:cxnLst/>
                <a:rect l="l" t="t" r="r" b="b"/>
                <a:pathLst>
                  <a:path w="6158738" h="1891157">
                    <a:moveTo>
                      <a:pt x="0" y="269240"/>
                    </a:moveTo>
                    <a:cubicBezTo>
                      <a:pt x="0" y="120142"/>
                      <a:pt x="123063" y="0"/>
                      <a:pt x="273939" y="0"/>
                    </a:cubicBezTo>
                    <a:lnTo>
                      <a:pt x="5884799" y="0"/>
                    </a:lnTo>
                    <a:lnTo>
                      <a:pt x="5884799" y="25400"/>
                    </a:lnTo>
                    <a:lnTo>
                      <a:pt x="5884799" y="0"/>
                    </a:lnTo>
                    <a:cubicBezTo>
                      <a:pt x="6035675" y="0"/>
                      <a:pt x="6158738" y="120142"/>
                      <a:pt x="6158738" y="269240"/>
                    </a:cubicBezTo>
                    <a:lnTo>
                      <a:pt x="6133338" y="269240"/>
                    </a:lnTo>
                    <a:lnTo>
                      <a:pt x="6158738" y="269240"/>
                    </a:lnTo>
                    <a:lnTo>
                      <a:pt x="6158738" y="1621917"/>
                    </a:lnTo>
                    <a:lnTo>
                      <a:pt x="6133338" y="1621917"/>
                    </a:lnTo>
                    <a:lnTo>
                      <a:pt x="6158738" y="1621917"/>
                    </a:lnTo>
                    <a:cubicBezTo>
                      <a:pt x="6158738" y="1771015"/>
                      <a:pt x="6035675" y="1891157"/>
                      <a:pt x="5884799" y="1891157"/>
                    </a:cubicBezTo>
                    <a:lnTo>
                      <a:pt x="5884799" y="1865757"/>
                    </a:lnTo>
                    <a:lnTo>
                      <a:pt x="5884799" y="1891157"/>
                    </a:lnTo>
                    <a:lnTo>
                      <a:pt x="273939" y="1891157"/>
                    </a:lnTo>
                    <a:lnTo>
                      <a:pt x="273939" y="1865757"/>
                    </a:lnTo>
                    <a:lnTo>
                      <a:pt x="273939" y="1891157"/>
                    </a:lnTo>
                    <a:cubicBezTo>
                      <a:pt x="123063" y="1891157"/>
                      <a:pt x="0" y="1771015"/>
                      <a:pt x="0" y="1621917"/>
                    </a:cubicBezTo>
                    <a:lnTo>
                      <a:pt x="0" y="269240"/>
                    </a:lnTo>
                    <a:lnTo>
                      <a:pt x="25400" y="269240"/>
                    </a:lnTo>
                    <a:lnTo>
                      <a:pt x="0" y="269240"/>
                    </a:lnTo>
                    <a:moveTo>
                      <a:pt x="50800" y="269240"/>
                    </a:moveTo>
                    <a:lnTo>
                      <a:pt x="50800" y="1621917"/>
                    </a:lnTo>
                    <a:lnTo>
                      <a:pt x="25400" y="1621917"/>
                    </a:lnTo>
                    <a:lnTo>
                      <a:pt x="50800" y="1621917"/>
                    </a:lnTo>
                    <a:cubicBezTo>
                      <a:pt x="50800" y="1742059"/>
                      <a:pt x="150241" y="1840357"/>
                      <a:pt x="273939" y="1840357"/>
                    </a:cubicBezTo>
                    <a:lnTo>
                      <a:pt x="5884799" y="1840357"/>
                    </a:lnTo>
                    <a:cubicBezTo>
                      <a:pt x="6008497" y="1840357"/>
                      <a:pt x="6107938" y="1742059"/>
                      <a:pt x="6107938" y="1621917"/>
                    </a:cubicBezTo>
                    <a:lnTo>
                      <a:pt x="6107938" y="269240"/>
                    </a:lnTo>
                    <a:cubicBezTo>
                      <a:pt x="6107938" y="149098"/>
                      <a:pt x="6008497" y="50800"/>
                      <a:pt x="5884799" y="50800"/>
                    </a:cubicBezTo>
                    <a:lnTo>
                      <a:pt x="273939" y="50800"/>
                    </a:lnTo>
                    <a:lnTo>
                      <a:pt x="273939" y="25400"/>
                    </a:lnTo>
                    <a:lnTo>
                      <a:pt x="273939" y="50800"/>
                    </a:lnTo>
                    <a:cubicBezTo>
                      <a:pt x="150241" y="50800"/>
                      <a:pt x="50800" y="149098"/>
                      <a:pt x="50800" y="26924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6829623"/>
              <a:ext cx="203200" cy="1840310"/>
              <a:chOff x="0" y="0"/>
              <a:chExt cx="203200" cy="184031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03200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1840357">
                    <a:moveTo>
                      <a:pt x="0" y="0"/>
                    </a:moveTo>
                    <a:lnTo>
                      <a:pt x="203200" y="0"/>
                    </a:lnTo>
                    <a:lnTo>
                      <a:pt x="203200" y="1840357"/>
                    </a:lnTo>
                    <a:lnTo>
                      <a:pt x="0" y="184035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632023" y="7220347"/>
              <a:ext cx="5097860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разработаны диаграммы и модель базы данных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6511330" y="6804223"/>
              <a:ext cx="6158905" cy="1891110"/>
              <a:chOff x="0" y="0"/>
              <a:chExt cx="6158905" cy="189111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25400" y="25400"/>
                <a:ext cx="6108192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6108192" h="1840357">
                    <a:moveTo>
                      <a:pt x="0" y="243840"/>
                    </a:moveTo>
                    <a:cubicBezTo>
                      <a:pt x="0" y="109220"/>
                      <a:pt x="111252" y="0"/>
                      <a:pt x="248539" y="0"/>
                    </a:cubicBezTo>
                    <a:lnTo>
                      <a:pt x="5859653" y="0"/>
                    </a:lnTo>
                    <a:cubicBezTo>
                      <a:pt x="5996940" y="0"/>
                      <a:pt x="6108192" y="109220"/>
                      <a:pt x="6108192" y="243840"/>
                    </a:cubicBezTo>
                    <a:lnTo>
                      <a:pt x="6108192" y="1596517"/>
                    </a:lnTo>
                    <a:cubicBezTo>
                      <a:pt x="6108192" y="1731137"/>
                      <a:pt x="5996940" y="1840357"/>
                      <a:pt x="5859653" y="1840357"/>
                    </a:cubicBezTo>
                    <a:lnTo>
                      <a:pt x="248539" y="1840357"/>
                    </a:lnTo>
                    <a:cubicBezTo>
                      <a:pt x="111252" y="1840357"/>
                      <a:pt x="0" y="1731137"/>
                      <a:pt x="0" y="15965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158992" cy="1891157"/>
              </a:xfrm>
              <a:custGeom>
                <a:avLst/>
                <a:gdLst/>
                <a:ahLst/>
                <a:cxnLst/>
                <a:rect l="l" t="t" r="r" b="b"/>
                <a:pathLst>
                  <a:path w="6158992" h="1891157">
                    <a:moveTo>
                      <a:pt x="0" y="269240"/>
                    </a:moveTo>
                    <a:cubicBezTo>
                      <a:pt x="0" y="120142"/>
                      <a:pt x="123063" y="0"/>
                      <a:pt x="273939" y="0"/>
                    </a:cubicBezTo>
                    <a:lnTo>
                      <a:pt x="5885053" y="0"/>
                    </a:lnTo>
                    <a:lnTo>
                      <a:pt x="5885053" y="25400"/>
                    </a:lnTo>
                    <a:lnTo>
                      <a:pt x="5885053" y="0"/>
                    </a:lnTo>
                    <a:cubicBezTo>
                      <a:pt x="6035929" y="0"/>
                      <a:pt x="6158992" y="120142"/>
                      <a:pt x="6158992" y="269240"/>
                    </a:cubicBezTo>
                    <a:lnTo>
                      <a:pt x="6133592" y="269240"/>
                    </a:lnTo>
                    <a:lnTo>
                      <a:pt x="6158992" y="269240"/>
                    </a:lnTo>
                    <a:lnTo>
                      <a:pt x="6158992" y="1621917"/>
                    </a:lnTo>
                    <a:lnTo>
                      <a:pt x="6133592" y="1621917"/>
                    </a:lnTo>
                    <a:lnTo>
                      <a:pt x="6158992" y="1621917"/>
                    </a:lnTo>
                    <a:cubicBezTo>
                      <a:pt x="6158992" y="1771015"/>
                      <a:pt x="6035929" y="1891157"/>
                      <a:pt x="5885053" y="1891157"/>
                    </a:cubicBezTo>
                    <a:lnTo>
                      <a:pt x="5885053" y="1865757"/>
                    </a:lnTo>
                    <a:lnTo>
                      <a:pt x="5885053" y="1891157"/>
                    </a:lnTo>
                    <a:lnTo>
                      <a:pt x="273939" y="1891157"/>
                    </a:lnTo>
                    <a:lnTo>
                      <a:pt x="273939" y="1865757"/>
                    </a:lnTo>
                    <a:lnTo>
                      <a:pt x="273939" y="1891157"/>
                    </a:lnTo>
                    <a:cubicBezTo>
                      <a:pt x="123063" y="1891157"/>
                      <a:pt x="0" y="1771015"/>
                      <a:pt x="0" y="1621917"/>
                    </a:cubicBezTo>
                    <a:lnTo>
                      <a:pt x="0" y="269240"/>
                    </a:lnTo>
                    <a:lnTo>
                      <a:pt x="25400" y="269240"/>
                    </a:lnTo>
                    <a:lnTo>
                      <a:pt x="0" y="269240"/>
                    </a:lnTo>
                    <a:moveTo>
                      <a:pt x="50800" y="269240"/>
                    </a:moveTo>
                    <a:lnTo>
                      <a:pt x="50800" y="1621917"/>
                    </a:lnTo>
                    <a:lnTo>
                      <a:pt x="25400" y="1621917"/>
                    </a:lnTo>
                    <a:lnTo>
                      <a:pt x="50800" y="1621917"/>
                    </a:lnTo>
                    <a:cubicBezTo>
                      <a:pt x="50800" y="1742059"/>
                      <a:pt x="150241" y="1840357"/>
                      <a:pt x="273939" y="1840357"/>
                    </a:cubicBezTo>
                    <a:lnTo>
                      <a:pt x="5885053" y="1840357"/>
                    </a:lnTo>
                    <a:cubicBezTo>
                      <a:pt x="6008751" y="1840357"/>
                      <a:pt x="6108192" y="1742059"/>
                      <a:pt x="6108192" y="1621917"/>
                    </a:cubicBezTo>
                    <a:lnTo>
                      <a:pt x="6108192" y="269240"/>
                    </a:lnTo>
                    <a:cubicBezTo>
                      <a:pt x="6108192" y="149098"/>
                      <a:pt x="6008751" y="50800"/>
                      <a:pt x="5885053" y="50800"/>
                    </a:cubicBezTo>
                    <a:lnTo>
                      <a:pt x="273939" y="50800"/>
                    </a:lnTo>
                    <a:lnTo>
                      <a:pt x="273939" y="25400"/>
                    </a:lnTo>
                    <a:lnTo>
                      <a:pt x="273939" y="50800"/>
                    </a:lnTo>
                    <a:cubicBezTo>
                      <a:pt x="150241" y="50800"/>
                      <a:pt x="50800" y="149098"/>
                      <a:pt x="50800" y="26924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6485930" y="6829623"/>
              <a:ext cx="203200" cy="1840310"/>
              <a:chOff x="0" y="0"/>
              <a:chExt cx="203200" cy="184031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03200" cy="1840357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1840357">
                    <a:moveTo>
                      <a:pt x="0" y="0"/>
                    </a:moveTo>
                    <a:lnTo>
                      <a:pt x="203200" y="0"/>
                    </a:lnTo>
                    <a:lnTo>
                      <a:pt x="203200" y="1840357"/>
                    </a:lnTo>
                    <a:lnTo>
                      <a:pt x="0" y="184035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7117953" y="7220347"/>
              <a:ext cx="5098058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создан демо-прототип платформы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0800" y="9057085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Проект полностью готов к дальнейшему развитию и практическому применению.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-61369" y="0"/>
            <a:ext cx="18349369" cy="10252710"/>
          </a:xfrm>
          <a:custGeom>
            <a:avLst/>
            <a:gdLst/>
            <a:ahLst/>
            <a:cxnLst/>
            <a:rect l="l" t="t" r="r" b="b"/>
            <a:pathLst>
              <a:path w="18349369" h="10252710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5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3946" y="1814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788027" y="902941"/>
            <a:ext cx="9555659" cy="8481119"/>
            <a:chOff x="0" y="0"/>
            <a:chExt cx="12740878" cy="11308158"/>
          </a:xfrm>
        </p:grpSpPr>
        <p:sp>
          <p:nvSpPr>
            <p:cNvPr id="7" name="TextBox 7"/>
            <p:cNvSpPr txBox="1"/>
            <p:nvPr/>
          </p:nvSpPr>
          <p:spPr>
            <a:xfrm>
              <a:off x="38100" y="-85725"/>
              <a:ext cx="11589147" cy="11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24"/>
                </a:lnSpc>
              </a:pPr>
              <a:r>
                <a:rPr lang="en-US" sz="50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Актуальность и проблема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100" y="1366110"/>
              <a:ext cx="12683728" cy="138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en-US" sz="200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Мы проанализировали сферу онлайн-обучения IT и выявили ключевую проблему — пользователи быстро теряют интерес, сталкиваясь со сложным материалом, и бросают курсы на полпути.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19050" y="3371453"/>
              <a:ext cx="12721828" cy="1371600"/>
              <a:chOff x="0" y="0"/>
              <a:chExt cx="12721828" cy="1371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9050" y="19050"/>
                <a:ext cx="12683744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2683744" h="1333500">
                    <a:moveTo>
                      <a:pt x="0" y="182880"/>
                    </a:moveTo>
                    <a:cubicBezTo>
                      <a:pt x="0" y="81915"/>
                      <a:pt x="83947" y="0"/>
                      <a:pt x="187579" y="0"/>
                    </a:cubicBezTo>
                    <a:lnTo>
                      <a:pt x="12496165" y="0"/>
                    </a:lnTo>
                    <a:cubicBezTo>
                      <a:pt x="12599797" y="0"/>
                      <a:pt x="12683744" y="81915"/>
                      <a:pt x="12683744" y="182880"/>
                    </a:cubicBezTo>
                    <a:lnTo>
                      <a:pt x="12683744" y="1150620"/>
                    </a:lnTo>
                    <a:cubicBezTo>
                      <a:pt x="12683744" y="1251585"/>
                      <a:pt x="12599797" y="1333500"/>
                      <a:pt x="12496165" y="1333500"/>
                    </a:cubicBezTo>
                    <a:lnTo>
                      <a:pt x="187579" y="1333500"/>
                    </a:lnTo>
                    <a:cubicBezTo>
                      <a:pt x="83947" y="1333500"/>
                      <a:pt x="0" y="1251585"/>
                      <a:pt x="0" y="11506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2721844" cy="1371600"/>
              </a:xfrm>
              <a:custGeom>
                <a:avLst/>
                <a:gdLst/>
                <a:ahLst/>
                <a:cxnLst/>
                <a:rect l="l" t="t" r="r" b="b"/>
                <a:pathLst>
                  <a:path w="12721844" h="1371600">
                    <a:moveTo>
                      <a:pt x="0" y="201930"/>
                    </a:moveTo>
                    <a:cubicBezTo>
                      <a:pt x="0" y="89916"/>
                      <a:pt x="92964" y="0"/>
                      <a:pt x="206629" y="0"/>
                    </a:cubicBezTo>
                    <a:lnTo>
                      <a:pt x="12515215" y="0"/>
                    </a:lnTo>
                    <a:lnTo>
                      <a:pt x="12515215" y="19050"/>
                    </a:lnTo>
                    <a:lnTo>
                      <a:pt x="12515215" y="0"/>
                    </a:lnTo>
                    <a:cubicBezTo>
                      <a:pt x="12628880" y="0"/>
                      <a:pt x="12721844" y="89916"/>
                      <a:pt x="12721844" y="201930"/>
                    </a:cubicBezTo>
                    <a:lnTo>
                      <a:pt x="12702794" y="201930"/>
                    </a:lnTo>
                    <a:lnTo>
                      <a:pt x="12721844" y="201930"/>
                    </a:lnTo>
                    <a:lnTo>
                      <a:pt x="12721844" y="1169670"/>
                    </a:lnTo>
                    <a:lnTo>
                      <a:pt x="12702794" y="1169670"/>
                    </a:lnTo>
                    <a:lnTo>
                      <a:pt x="12721844" y="1169670"/>
                    </a:lnTo>
                    <a:cubicBezTo>
                      <a:pt x="12721844" y="1281684"/>
                      <a:pt x="12628880" y="1371600"/>
                      <a:pt x="12515215" y="1371600"/>
                    </a:cubicBezTo>
                    <a:lnTo>
                      <a:pt x="12515215" y="1352550"/>
                    </a:lnTo>
                    <a:lnTo>
                      <a:pt x="12515215" y="1371600"/>
                    </a:lnTo>
                    <a:lnTo>
                      <a:pt x="206629" y="1371600"/>
                    </a:lnTo>
                    <a:lnTo>
                      <a:pt x="206629" y="1352550"/>
                    </a:lnTo>
                    <a:lnTo>
                      <a:pt x="206629" y="1371600"/>
                    </a:lnTo>
                    <a:cubicBezTo>
                      <a:pt x="92964" y="1371600"/>
                      <a:pt x="0" y="1281684"/>
                      <a:pt x="0" y="1169670"/>
                    </a:cubicBezTo>
                    <a:lnTo>
                      <a:pt x="0" y="201930"/>
                    </a:lnTo>
                    <a:lnTo>
                      <a:pt x="19050" y="201930"/>
                    </a:lnTo>
                    <a:lnTo>
                      <a:pt x="0" y="201930"/>
                    </a:lnTo>
                    <a:moveTo>
                      <a:pt x="38100" y="201930"/>
                    </a:moveTo>
                    <a:lnTo>
                      <a:pt x="38100" y="1169670"/>
                    </a:lnTo>
                    <a:lnTo>
                      <a:pt x="19050" y="1169670"/>
                    </a:lnTo>
                    <a:lnTo>
                      <a:pt x="38100" y="1169670"/>
                    </a:lnTo>
                    <a:cubicBezTo>
                      <a:pt x="38100" y="1259713"/>
                      <a:pt x="113030" y="1333500"/>
                      <a:pt x="206629" y="1333500"/>
                    </a:cubicBezTo>
                    <a:lnTo>
                      <a:pt x="12515215" y="1333500"/>
                    </a:lnTo>
                    <a:cubicBezTo>
                      <a:pt x="12608687" y="1333500"/>
                      <a:pt x="12683744" y="1259713"/>
                      <a:pt x="12683744" y="1169670"/>
                    </a:cubicBezTo>
                    <a:lnTo>
                      <a:pt x="12683744" y="201930"/>
                    </a:lnTo>
                    <a:cubicBezTo>
                      <a:pt x="12683744" y="111887"/>
                      <a:pt x="12608814" y="38100"/>
                      <a:pt x="12515215" y="38100"/>
                    </a:cubicBezTo>
                    <a:lnTo>
                      <a:pt x="206629" y="38100"/>
                    </a:lnTo>
                    <a:lnTo>
                      <a:pt x="206629" y="19050"/>
                    </a:lnTo>
                    <a:lnTo>
                      <a:pt x="206629" y="38100"/>
                    </a:lnTo>
                    <a:cubicBezTo>
                      <a:pt x="113030" y="38100"/>
                      <a:pt x="38100" y="111887"/>
                      <a:pt x="38100" y="201930"/>
                    </a:cubicBezTo>
                    <a:close/>
                  </a:path>
                </a:pathLst>
              </a:custGeom>
              <a:solidFill>
                <a:srgbClr val="4C1D95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3390503"/>
              <a:ext cx="152400" cy="1333500"/>
              <a:chOff x="0" y="0"/>
              <a:chExt cx="152400" cy="1333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240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333500">
                    <a:moveTo>
                      <a:pt x="0" y="76200"/>
                    </a:moveTo>
                    <a:cubicBezTo>
                      <a:pt x="0" y="34163"/>
                      <a:pt x="34163" y="0"/>
                      <a:pt x="76200" y="0"/>
                    </a:cubicBezTo>
                    <a:cubicBezTo>
                      <a:pt x="118237" y="0"/>
                      <a:pt x="152400" y="34163"/>
                      <a:pt x="152400" y="76200"/>
                    </a:cubicBezTo>
                    <a:lnTo>
                      <a:pt x="152400" y="1257300"/>
                    </a:lnTo>
                    <a:cubicBezTo>
                      <a:pt x="152400" y="1299337"/>
                      <a:pt x="118237" y="1333500"/>
                      <a:pt x="76200" y="1333500"/>
                    </a:cubicBezTo>
                    <a:cubicBezTo>
                      <a:pt x="34163" y="1333500"/>
                      <a:pt x="0" y="1299337"/>
                      <a:pt x="0" y="12573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537368" y="3727847"/>
              <a:ext cx="8262540" cy="611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2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низкая вовлечённость обучающихся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9050" y="5051822"/>
              <a:ext cx="12721828" cy="1371600"/>
              <a:chOff x="0" y="0"/>
              <a:chExt cx="12721828" cy="1371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9050" y="19050"/>
                <a:ext cx="12683744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2683744" h="1333500">
                    <a:moveTo>
                      <a:pt x="0" y="182880"/>
                    </a:moveTo>
                    <a:cubicBezTo>
                      <a:pt x="0" y="81915"/>
                      <a:pt x="83947" y="0"/>
                      <a:pt x="187579" y="0"/>
                    </a:cubicBezTo>
                    <a:lnTo>
                      <a:pt x="12496165" y="0"/>
                    </a:lnTo>
                    <a:cubicBezTo>
                      <a:pt x="12599797" y="0"/>
                      <a:pt x="12683744" y="81915"/>
                      <a:pt x="12683744" y="182880"/>
                    </a:cubicBezTo>
                    <a:lnTo>
                      <a:pt x="12683744" y="1150620"/>
                    </a:lnTo>
                    <a:cubicBezTo>
                      <a:pt x="12683744" y="1251585"/>
                      <a:pt x="12599797" y="1333500"/>
                      <a:pt x="12496165" y="1333500"/>
                    </a:cubicBezTo>
                    <a:lnTo>
                      <a:pt x="187579" y="1333500"/>
                    </a:lnTo>
                    <a:cubicBezTo>
                      <a:pt x="83947" y="1333500"/>
                      <a:pt x="0" y="1251585"/>
                      <a:pt x="0" y="11506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2721844" cy="1371600"/>
              </a:xfrm>
              <a:custGeom>
                <a:avLst/>
                <a:gdLst/>
                <a:ahLst/>
                <a:cxnLst/>
                <a:rect l="l" t="t" r="r" b="b"/>
                <a:pathLst>
                  <a:path w="12721844" h="1371600">
                    <a:moveTo>
                      <a:pt x="0" y="201930"/>
                    </a:moveTo>
                    <a:cubicBezTo>
                      <a:pt x="0" y="89916"/>
                      <a:pt x="92964" y="0"/>
                      <a:pt x="206629" y="0"/>
                    </a:cubicBezTo>
                    <a:lnTo>
                      <a:pt x="12515215" y="0"/>
                    </a:lnTo>
                    <a:lnTo>
                      <a:pt x="12515215" y="19050"/>
                    </a:lnTo>
                    <a:lnTo>
                      <a:pt x="12515215" y="0"/>
                    </a:lnTo>
                    <a:cubicBezTo>
                      <a:pt x="12628880" y="0"/>
                      <a:pt x="12721844" y="89916"/>
                      <a:pt x="12721844" y="201930"/>
                    </a:cubicBezTo>
                    <a:lnTo>
                      <a:pt x="12702794" y="201930"/>
                    </a:lnTo>
                    <a:lnTo>
                      <a:pt x="12721844" y="201930"/>
                    </a:lnTo>
                    <a:lnTo>
                      <a:pt x="12721844" y="1169670"/>
                    </a:lnTo>
                    <a:lnTo>
                      <a:pt x="12702794" y="1169670"/>
                    </a:lnTo>
                    <a:lnTo>
                      <a:pt x="12721844" y="1169670"/>
                    </a:lnTo>
                    <a:cubicBezTo>
                      <a:pt x="12721844" y="1281684"/>
                      <a:pt x="12628880" y="1371600"/>
                      <a:pt x="12515215" y="1371600"/>
                    </a:cubicBezTo>
                    <a:lnTo>
                      <a:pt x="12515215" y="1352550"/>
                    </a:lnTo>
                    <a:lnTo>
                      <a:pt x="12515215" y="1371600"/>
                    </a:lnTo>
                    <a:lnTo>
                      <a:pt x="206629" y="1371600"/>
                    </a:lnTo>
                    <a:lnTo>
                      <a:pt x="206629" y="1352550"/>
                    </a:lnTo>
                    <a:lnTo>
                      <a:pt x="206629" y="1371600"/>
                    </a:lnTo>
                    <a:cubicBezTo>
                      <a:pt x="92964" y="1371600"/>
                      <a:pt x="0" y="1281684"/>
                      <a:pt x="0" y="1169670"/>
                    </a:cubicBezTo>
                    <a:lnTo>
                      <a:pt x="0" y="201930"/>
                    </a:lnTo>
                    <a:lnTo>
                      <a:pt x="19050" y="201930"/>
                    </a:lnTo>
                    <a:lnTo>
                      <a:pt x="0" y="201930"/>
                    </a:lnTo>
                    <a:moveTo>
                      <a:pt x="38100" y="201930"/>
                    </a:moveTo>
                    <a:lnTo>
                      <a:pt x="38100" y="1169670"/>
                    </a:lnTo>
                    <a:lnTo>
                      <a:pt x="19050" y="1169670"/>
                    </a:lnTo>
                    <a:lnTo>
                      <a:pt x="38100" y="1169670"/>
                    </a:lnTo>
                    <a:cubicBezTo>
                      <a:pt x="38100" y="1259713"/>
                      <a:pt x="113030" y="1333500"/>
                      <a:pt x="206629" y="1333500"/>
                    </a:cubicBezTo>
                    <a:lnTo>
                      <a:pt x="12515215" y="1333500"/>
                    </a:lnTo>
                    <a:cubicBezTo>
                      <a:pt x="12608687" y="1333500"/>
                      <a:pt x="12683744" y="1259713"/>
                      <a:pt x="12683744" y="1169670"/>
                    </a:cubicBezTo>
                    <a:lnTo>
                      <a:pt x="12683744" y="201930"/>
                    </a:lnTo>
                    <a:cubicBezTo>
                      <a:pt x="12683744" y="111887"/>
                      <a:pt x="12608814" y="38100"/>
                      <a:pt x="12515215" y="38100"/>
                    </a:cubicBezTo>
                    <a:lnTo>
                      <a:pt x="206629" y="38100"/>
                    </a:lnTo>
                    <a:lnTo>
                      <a:pt x="206629" y="19050"/>
                    </a:lnTo>
                    <a:lnTo>
                      <a:pt x="206629" y="38100"/>
                    </a:lnTo>
                    <a:cubicBezTo>
                      <a:pt x="113030" y="38100"/>
                      <a:pt x="38100" y="111887"/>
                      <a:pt x="38100" y="201930"/>
                    </a:cubicBezTo>
                    <a:close/>
                  </a:path>
                </a:pathLst>
              </a:custGeom>
              <a:solidFill>
                <a:srgbClr val="4C1D95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5070872"/>
              <a:ext cx="152400" cy="1333500"/>
              <a:chOff x="0" y="0"/>
              <a:chExt cx="152400" cy="1333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240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333500">
                    <a:moveTo>
                      <a:pt x="0" y="76200"/>
                    </a:moveTo>
                    <a:cubicBezTo>
                      <a:pt x="0" y="34163"/>
                      <a:pt x="34163" y="0"/>
                      <a:pt x="76200" y="0"/>
                    </a:cubicBezTo>
                    <a:cubicBezTo>
                      <a:pt x="118237" y="0"/>
                      <a:pt x="152400" y="34163"/>
                      <a:pt x="152400" y="76200"/>
                    </a:cubicBezTo>
                    <a:lnTo>
                      <a:pt x="152400" y="1257300"/>
                    </a:lnTo>
                    <a:cubicBezTo>
                      <a:pt x="152400" y="1299337"/>
                      <a:pt x="118237" y="1333500"/>
                      <a:pt x="76200" y="1333500"/>
                    </a:cubicBezTo>
                    <a:cubicBezTo>
                      <a:pt x="34163" y="1333500"/>
                      <a:pt x="0" y="1299337"/>
                      <a:pt x="0" y="12573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37368" y="5408215"/>
              <a:ext cx="7687072" cy="611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2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отсутствие устойчивой мотивации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9050" y="6732190"/>
              <a:ext cx="12721828" cy="1371600"/>
              <a:chOff x="0" y="0"/>
              <a:chExt cx="12721828" cy="13716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12683744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2683744" h="1333500">
                    <a:moveTo>
                      <a:pt x="0" y="182880"/>
                    </a:moveTo>
                    <a:cubicBezTo>
                      <a:pt x="0" y="81915"/>
                      <a:pt x="83947" y="0"/>
                      <a:pt x="187579" y="0"/>
                    </a:cubicBezTo>
                    <a:lnTo>
                      <a:pt x="12496165" y="0"/>
                    </a:lnTo>
                    <a:cubicBezTo>
                      <a:pt x="12599797" y="0"/>
                      <a:pt x="12683744" y="81915"/>
                      <a:pt x="12683744" y="182880"/>
                    </a:cubicBezTo>
                    <a:lnTo>
                      <a:pt x="12683744" y="1150620"/>
                    </a:lnTo>
                    <a:cubicBezTo>
                      <a:pt x="12683744" y="1251585"/>
                      <a:pt x="12599797" y="1333500"/>
                      <a:pt x="12496165" y="1333500"/>
                    </a:cubicBezTo>
                    <a:lnTo>
                      <a:pt x="187579" y="1333500"/>
                    </a:lnTo>
                    <a:cubicBezTo>
                      <a:pt x="83947" y="1333500"/>
                      <a:pt x="0" y="1251585"/>
                      <a:pt x="0" y="11506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2721844" cy="1371600"/>
              </a:xfrm>
              <a:custGeom>
                <a:avLst/>
                <a:gdLst/>
                <a:ahLst/>
                <a:cxnLst/>
                <a:rect l="l" t="t" r="r" b="b"/>
                <a:pathLst>
                  <a:path w="12721844" h="1371600">
                    <a:moveTo>
                      <a:pt x="0" y="201930"/>
                    </a:moveTo>
                    <a:cubicBezTo>
                      <a:pt x="0" y="89916"/>
                      <a:pt x="92964" y="0"/>
                      <a:pt x="206629" y="0"/>
                    </a:cubicBezTo>
                    <a:lnTo>
                      <a:pt x="12515215" y="0"/>
                    </a:lnTo>
                    <a:lnTo>
                      <a:pt x="12515215" y="19050"/>
                    </a:lnTo>
                    <a:lnTo>
                      <a:pt x="12515215" y="0"/>
                    </a:lnTo>
                    <a:cubicBezTo>
                      <a:pt x="12628880" y="0"/>
                      <a:pt x="12721844" y="89916"/>
                      <a:pt x="12721844" y="201930"/>
                    </a:cubicBezTo>
                    <a:lnTo>
                      <a:pt x="12702794" y="201930"/>
                    </a:lnTo>
                    <a:lnTo>
                      <a:pt x="12721844" y="201930"/>
                    </a:lnTo>
                    <a:lnTo>
                      <a:pt x="12721844" y="1169670"/>
                    </a:lnTo>
                    <a:lnTo>
                      <a:pt x="12702794" y="1169670"/>
                    </a:lnTo>
                    <a:lnTo>
                      <a:pt x="12721844" y="1169670"/>
                    </a:lnTo>
                    <a:cubicBezTo>
                      <a:pt x="12721844" y="1281684"/>
                      <a:pt x="12628880" y="1371600"/>
                      <a:pt x="12515215" y="1371600"/>
                    </a:cubicBezTo>
                    <a:lnTo>
                      <a:pt x="12515215" y="1352550"/>
                    </a:lnTo>
                    <a:lnTo>
                      <a:pt x="12515215" y="1371600"/>
                    </a:lnTo>
                    <a:lnTo>
                      <a:pt x="206629" y="1371600"/>
                    </a:lnTo>
                    <a:lnTo>
                      <a:pt x="206629" y="1352550"/>
                    </a:lnTo>
                    <a:lnTo>
                      <a:pt x="206629" y="1371600"/>
                    </a:lnTo>
                    <a:cubicBezTo>
                      <a:pt x="92964" y="1371600"/>
                      <a:pt x="0" y="1281684"/>
                      <a:pt x="0" y="1169670"/>
                    </a:cubicBezTo>
                    <a:lnTo>
                      <a:pt x="0" y="201930"/>
                    </a:lnTo>
                    <a:lnTo>
                      <a:pt x="19050" y="201930"/>
                    </a:lnTo>
                    <a:lnTo>
                      <a:pt x="0" y="201930"/>
                    </a:lnTo>
                    <a:moveTo>
                      <a:pt x="38100" y="201930"/>
                    </a:moveTo>
                    <a:lnTo>
                      <a:pt x="38100" y="1169670"/>
                    </a:lnTo>
                    <a:lnTo>
                      <a:pt x="19050" y="1169670"/>
                    </a:lnTo>
                    <a:lnTo>
                      <a:pt x="38100" y="1169670"/>
                    </a:lnTo>
                    <a:cubicBezTo>
                      <a:pt x="38100" y="1259713"/>
                      <a:pt x="113030" y="1333500"/>
                      <a:pt x="206629" y="1333500"/>
                    </a:cubicBezTo>
                    <a:lnTo>
                      <a:pt x="12515215" y="1333500"/>
                    </a:lnTo>
                    <a:cubicBezTo>
                      <a:pt x="12608687" y="1333500"/>
                      <a:pt x="12683744" y="1259713"/>
                      <a:pt x="12683744" y="1169670"/>
                    </a:cubicBezTo>
                    <a:lnTo>
                      <a:pt x="12683744" y="201930"/>
                    </a:lnTo>
                    <a:cubicBezTo>
                      <a:pt x="12683744" y="111887"/>
                      <a:pt x="12608814" y="38100"/>
                      <a:pt x="12515215" y="38100"/>
                    </a:cubicBezTo>
                    <a:lnTo>
                      <a:pt x="206629" y="38100"/>
                    </a:lnTo>
                    <a:lnTo>
                      <a:pt x="206629" y="19050"/>
                    </a:lnTo>
                    <a:lnTo>
                      <a:pt x="206629" y="38100"/>
                    </a:lnTo>
                    <a:cubicBezTo>
                      <a:pt x="113030" y="38100"/>
                      <a:pt x="38100" y="111887"/>
                      <a:pt x="38100" y="201930"/>
                    </a:cubicBezTo>
                    <a:close/>
                  </a:path>
                </a:pathLst>
              </a:custGeom>
              <a:solidFill>
                <a:srgbClr val="4C1D95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6751240"/>
              <a:ext cx="152400" cy="1333500"/>
              <a:chOff x="0" y="0"/>
              <a:chExt cx="152400" cy="1333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5240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333500">
                    <a:moveTo>
                      <a:pt x="0" y="76200"/>
                    </a:moveTo>
                    <a:cubicBezTo>
                      <a:pt x="0" y="34163"/>
                      <a:pt x="34163" y="0"/>
                      <a:pt x="76200" y="0"/>
                    </a:cubicBezTo>
                    <a:cubicBezTo>
                      <a:pt x="118237" y="0"/>
                      <a:pt x="152400" y="34163"/>
                      <a:pt x="152400" y="76200"/>
                    </a:cubicBezTo>
                    <a:lnTo>
                      <a:pt x="152400" y="1257300"/>
                    </a:lnTo>
                    <a:cubicBezTo>
                      <a:pt x="152400" y="1299337"/>
                      <a:pt x="118237" y="1333500"/>
                      <a:pt x="76200" y="1333500"/>
                    </a:cubicBezTo>
                    <a:cubicBezTo>
                      <a:pt x="34163" y="1333500"/>
                      <a:pt x="0" y="1299337"/>
                      <a:pt x="0" y="12573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537368" y="7088583"/>
              <a:ext cx="7196932" cy="611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2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перегруженность сухой теорией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9050" y="8412558"/>
              <a:ext cx="12721828" cy="1371600"/>
              <a:chOff x="0" y="0"/>
              <a:chExt cx="12721828" cy="13716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9050" y="19050"/>
                <a:ext cx="12683744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2683744" h="1333500">
                    <a:moveTo>
                      <a:pt x="0" y="182880"/>
                    </a:moveTo>
                    <a:cubicBezTo>
                      <a:pt x="0" y="81915"/>
                      <a:pt x="83947" y="0"/>
                      <a:pt x="187579" y="0"/>
                    </a:cubicBezTo>
                    <a:lnTo>
                      <a:pt x="12496165" y="0"/>
                    </a:lnTo>
                    <a:cubicBezTo>
                      <a:pt x="12599797" y="0"/>
                      <a:pt x="12683744" y="81915"/>
                      <a:pt x="12683744" y="182880"/>
                    </a:cubicBezTo>
                    <a:lnTo>
                      <a:pt x="12683744" y="1150620"/>
                    </a:lnTo>
                    <a:cubicBezTo>
                      <a:pt x="12683744" y="1251585"/>
                      <a:pt x="12599797" y="1333500"/>
                      <a:pt x="12496165" y="1333500"/>
                    </a:cubicBezTo>
                    <a:lnTo>
                      <a:pt x="187579" y="1333500"/>
                    </a:lnTo>
                    <a:cubicBezTo>
                      <a:pt x="83947" y="1333500"/>
                      <a:pt x="0" y="1251585"/>
                      <a:pt x="0" y="11506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95000"/>
                    </a:srgbClr>
                  </a:gs>
                  <a:gs pos="100000">
                    <a:srgbClr val="7AADFC">
                      <a:alpha val="95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2721844" cy="1371600"/>
              </a:xfrm>
              <a:custGeom>
                <a:avLst/>
                <a:gdLst/>
                <a:ahLst/>
                <a:cxnLst/>
                <a:rect l="l" t="t" r="r" b="b"/>
                <a:pathLst>
                  <a:path w="12721844" h="1371600">
                    <a:moveTo>
                      <a:pt x="0" y="201930"/>
                    </a:moveTo>
                    <a:cubicBezTo>
                      <a:pt x="0" y="89916"/>
                      <a:pt x="92964" y="0"/>
                      <a:pt x="206629" y="0"/>
                    </a:cubicBezTo>
                    <a:lnTo>
                      <a:pt x="12515215" y="0"/>
                    </a:lnTo>
                    <a:lnTo>
                      <a:pt x="12515215" y="19050"/>
                    </a:lnTo>
                    <a:lnTo>
                      <a:pt x="12515215" y="0"/>
                    </a:lnTo>
                    <a:cubicBezTo>
                      <a:pt x="12628880" y="0"/>
                      <a:pt x="12721844" y="89916"/>
                      <a:pt x="12721844" y="201930"/>
                    </a:cubicBezTo>
                    <a:lnTo>
                      <a:pt x="12702794" y="201930"/>
                    </a:lnTo>
                    <a:lnTo>
                      <a:pt x="12721844" y="201930"/>
                    </a:lnTo>
                    <a:lnTo>
                      <a:pt x="12721844" y="1169670"/>
                    </a:lnTo>
                    <a:lnTo>
                      <a:pt x="12702794" y="1169670"/>
                    </a:lnTo>
                    <a:lnTo>
                      <a:pt x="12721844" y="1169670"/>
                    </a:lnTo>
                    <a:cubicBezTo>
                      <a:pt x="12721844" y="1281684"/>
                      <a:pt x="12628880" y="1371600"/>
                      <a:pt x="12515215" y="1371600"/>
                    </a:cubicBezTo>
                    <a:lnTo>
                      <a:pt x="12515215" y="1352550"/>
                    </a:lnTo>
                    <a:lnTo>
                      <a:pt x="12515215" y="1371600"/>
                    </a:lnTo>
                    <a:lnTo>
                      <a:pt x="206629" y="1371600"/>
                    </a:lnTo>
                    <a:lnTo>
                      <a:pt x="206629" y="1352550"/>
                    </a:lnTo>
                    <a:lnTo>
                      <a:pt x="206629" y="1371600"/>
                    </a:lnTo>
                    <a:cubicBezTo>
                      <a:pt x="92964" y="1371600"/>
                      <a:pt x="0" y="1281684"/>
                      <a:pt x="0" y="1169670"/>
                    </a:cubicBezTo>
                    <a:lnTo>
                      <a:pt x="0" y="201930"/>
                    </a:lnTo>
                    <a:lnTo>
                      <a:pt x="19050" y="201930"/>
                    </a:lnTo>
                    <a:lnTo>
                      <a:pt x="0" y="201930"/>
                    </a:lnTo>
                    <a:moveTo>
                      <a:pt x="38100" y="201930"/>
                    </a:moveTo>
                    <a:lnTo>
                      <a:pt x="38100" y="1169670"/>
                    </a:lnTo>
                    <a:lnTo>
                      <a:pt x="19050" y="1169670"/>
                    </a:lnTo>
                    <a:lnTo>
                      <a:pt x="38100" y="1169670"/>
                    </a:lnTo>
                    <a:cubicBezTo>
                      <a:pt x="38100" y="1259713"/>
                      <a:pt x="113030" y="1333500"/>
                      <a:pt x="206629" y="1333500"/>
                    </a:cubicBezTo>
                    <a:lnTo>
                      <a:pt x="12515215" y="1333500"/>
                    </a:lnTo>
                    <a:cubicBezTo>
                      <a:pt x="12608687" y="1333500"/>
                      <a:pt x="12683744" y="1259713"/>
                      <a:pt x="12683744" y="1169670"/>
                    </a:cubicBezTo>
                    <a:lnTo>
                      <a:pt x="12683744" y="201930"/>
                    </a:lnTo>
                    <a:cubicBezTo>
                      <a:pt x="12683744" y="111887"/>
                      <a:pt x="12608814" y="38100"/>
                      <a:pt x="12515215" y="38100"/>
                    </a:cubicBezTo>
                    <a:lnTo>
                      <a:pt x="206629" y="38100"/>
                    </a:lnTo>
                    <a:lnTo>
                      <a:pt x="206629" y="19050"/>
                    </a:lnTo>
                    <a:lnTo>
                      <a:pt x="206629" y="38100"/>
                    </a:lnTo>
                    <a:cubicBezTo>
                      <a:pt x="113030" y="38100"/>
                      <a:pt x="38100" y="111887"/>
                      <a:pt x="38100" y="201930"/>
                    </a:cubicBezTo>
                    <a:close/>
                  </a:path>
                </a:pathLst>
              </a:custGeom>
              <a:solidFill>
                <a:srgbClr val="4C1D95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0" y="8431608"/>
              <a:ext cx="152400" cy="1333500"/>
              <a:chOff x="0" y="0"/>
              <a:chExt cx="152400" cy="1333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2400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333500">
                    <a:moveTo>
                      <a:pt x="0" y="76200"/>
                    </a:moveTo>
                    <a:cubicBezTo>
                      <a:pt x="0" y="34163"/>
                      <a:pt x="34163" y="0"/>
                      <a:pt x="76200" y="0"/>
                    </a:cubicBezTo>
                    <a:cubicBezTo>
                      <a:pt x="118237" y="0"/>
                      <a:pt x="152400" y="34163"/>
                      <a:pt x="152400" y="76200"/>
                    </a:cubicBezTo>
                    <a:lnTo>
                      <a:pt x="152400" y="1257300"/>
                    </a:lnTo>
                    <a:cubicBezTo>
                      <a:pt x="152400" y="1299337"/>
                      <a:pt x="118237" y="1333500"/>
                      <a:pt x="76200" y="1333500"/>
                    </a:cubicBezTo>
                    <a:cubicBezTo>
                      <a:pt x="34163" y="1333500"/>
                      <a:pt x="0" y="1299337"/>
                      <a:pt x="0" y="12573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537368" y="8768953"/>
              <a:ext cx="11306572" cy="611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2"/>
                </a:lnSpc>
              </a:pPr>
              <a:r>
                <a:rPr lang="en-US" sz="2499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сложность самостоятельного контроля прогресса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8100" y="10377883"/>
              <a:ext cx="12683728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en-US" sz="2000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Существующие платформы дают контент, но не помогают сформировать привычку учиться.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" r="-255"/>
            </a:stretch>
          </a:blipFill>
        </p:spPr>
      </p:sp>
      <p:pic>
        <p:nvPicPr>
          <p:cNvPr id="35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92237" y="4039940"/>
            <a:ext cx="16303526" cy="2207121"/>
            <a:chOff x="0" y="0"/>
            <a:chExt cx="21738035" cy="2942828"/>
          </a:xfrm>
        </p:grpSpPr>
        <p:sp>
          <p:nvSpPr>
            <p:cNvPr id="7" name="TextBox 7"/>
            <p:cNvSpPr txBox="1"/>
            <p:nvPr/>
          </p:nvSpPr>
          <p:spPr>
            <a:xfrm>
              <a:off x="3608188" y="-104775"/>
              <a:ext cx="14521657" cy="166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7687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Спасибо за внимание!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13397"/>
              <a:ext cx="21738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Готовы ответить на ваши вопросы.</a:t>
              </a:r>
            </a:p>
          </p:txBody>
        </p:sp>
      </p:grpSp>
      <p:pic>
        <p:nvPicPr>
          <p:cNvPr id="9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800" y="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50237" y="2294371"/>
            <a:ext cx="9445526" cy="5698257"/>
            <a:chOff x="0" y="0"/>
            <a:chExt cx="12594035" cy="75976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2594035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Идея и концепция проекта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68042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Чтобы решить эту проблему, мы разработали концепцию платформы, которая превращает рутинное обучение в увлекательный процесс, похожий на прохождение игры.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580110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структурированное профессиональное обучение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03600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игровые механики и систему достижений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827090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анализ действий пользователя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450582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адаптацию сложности под уровень студента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576913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Обучение воспринимается не как тяжелая работа, а как последовательный и интересный путь к цели.</a:t>
              </a:r>
            </a:p>
          </p:txBody>
        </p:sp>
      </p:grpSp>
      <p:pic>
        <p:nvPicPr>
          <p:cNvPr id="16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87800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78024" y="2017588"/>
            <a:ext cx="16331952" cy="6251824"/>
            <a:chOff x="0" y="0"/>
            <a:chExt cx="21775937" cy="8335765"/>
          </a:xfrm>
        </p:grpSpPr>
        <p:sp>
          <p:nvSpPr>
            <p:cNvPr id="7" name="TextBox 7"/>
            <p:cNvSpPr txBox="1"/>
            <p:nvPr/>
          </p:nvSpPr>
          <p:spPr>
            <a:xfrm>
              <a:off x="19050" y="-85725"/>
              <a:ext cx="1150778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Цель и задачи системы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" y="175736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Главная цель нашего проекта — повысить эффективность дистанционного обучения, сделав акцент на удержании внимания пользователя и регулярности занятий.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3184327"/>
              <a:ext cx="7032030" cy="2712838"/>
              <a:chOff x="0" y="0"/>
              <a:chExt cx="7032030" cy="27128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9050" y="19050"/>
                <a:ext cx="6993890" cy="2674747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74747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136" y="0"/>
                      <a:pt x="6993890" y="71120"/>
                      <a:pt x="6993890" y="158750"/>
                    </a:cubicBezTo>
                    <a:lnTo>
                      <a:pt x="6993890" y="2515997"/>
                    </a:lnTo>
                    <a:cubicBezTo>
                      <a:pt x="6993890" y="2603627"/>
                      <a:pt x="6922136" y="2674747"/>
                      <a:pt x="6833743" y="2674747"/>
                    </a:cubicBezTo>
                    <a:lnTo>
                      <a:pt x="160147" y="2674747"/>
                    </a:lnTo>
                    <a:cubicBezTo>
                      <a:pt x="71755" y="2674747"/>
                      <a:pt x="0" y="2603627"/>
                      <a:pt x="0" y="251599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1990" cy="2712847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712847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35047"/>
                    </a:lnTo>
                    <a:lnTo>
                      <a:pt x="7012940" y="2535047"/>
                    </a:lnTo>
                    <a:lnTo>
                      <a:pt x="7031990" y="2535047"/>
                    </a:lnTo>
                    <a:cubicBezTo>
                      <a:pt x="7031990" y="2633472"/>
                      <a:pt x="6951600" y="2712847"/>
                      <a:pt x="6852793" y="2712847"/>
                    </a:cubicBezTo>
                    <a:lnTo>
                      <a:pt x="6852793" y="2693797"/>
                    </a:lnTo>
                    <a:lnTo>
                      <a:pt x="6852793" y="2712847"/>
                    </a:lnTo>
                    <a:lnTo>
                      <a:pt x="179197" y="2712847"/>
                    </a:lnTo>
                    <a:lnTo>
                      <a:pt x="179197" y="2693797"/>
                    </a:lnTo>
                    <a:lnTo>
                      <a:pt x="179197" y="2712847"/>
                    </a:lnTo>
                    <a:cubicBezTo>
                      <a:pt x="80391" y="2712847"/>
                      <a:pt x="0" y="2633345"/>
                      <a:pt x="0" y="253504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35047"/>
                    </a:lnTo>
                    <a:lnTo>
                      <a:pt x="19050" y="2535047"/>
                    </a:lnTo>
                    <a:lnTo>
                      <a:pt x="38100" y="2535047"/>
                    </a:lnTo>
                    <a:cubicBezTo>
                      <a:pt x="38100" y="2612009"/>
                      <a:pt x="101092" y="2674747"/>
                      <a:pt x="179197" y="2674747"/>
                    </a:cubicBezTo>
                    <a:lnTo>
                      <a:pt x="6852793" y="2674747"/>
                    </a:lnTo>
                    <a:cubicBezTo>
                      <a:pt x="6930899" y="2674747"/>
                      <a:pt x="6993890" y="2612009"/>
                      <a:pt x="6993890" y="2535047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35173" y="3562350"/>
              <a:ext cx="6161683" cy="1899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организовать удобный образовательный процесс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371953" y="3184327"/>
              <a:ext cx="7032030" cy="2712838"/>
              <a:chOff x="0" y="0"/>
              <a:chExt cx="7032030" cy="271283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9050" y="19050"/>
                <a:ext cx="6993890" cy="2674747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74747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136" y="0"/>
                      <a:pt x="6993890" y="71120"/>
                      <a:pt x="6993890" y="158750"/>
                    </a:cubicBezTo>
                    <a:lnTo>
                      <a:pt x="6993890" y="2515997"/>
                    </a:lnTo>
                    <a:cubicBezTo>
                      <a:pt x="6993890" y="2603627"/>
                      <a:pt x="6922136" y="2674747"/>
                      <a:pt x="6833743" y="2674747"/>
                    </a:cubicBezTo>
                    <a:lnTo>
                      <a:pt x="160147" y="2674747"/>
                    </a:lnTo>
                    <a:cubicBezTo>
                      <a:pt x="71755" y="2674747"/>
                      <a:pt x="0" y="2603627"/>
                      <a:pt x="0" y="251599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7031990" cy="2712847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712847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35047"/>
                    </a:lnTo>
                    <a:lnTo>
                      <a:pt x="7012940" y="2535047"/>
                    </a:lnTo>
                    <a:lnTo>
                      <a:pt x="7031990" y="2535047"/>
                    </a:lnTo>
                    <a:cubicBezTo>
                      <a:pt x="7031990" y="2633472"/>
                      <a:pt x="6951600" y="2712847"/>
                      <a:pt x="6852793" y="2712847"/>
                    </a:cubicBezTo>
                    <a:lnTo>
                      <a:pt x="6852793" y="2693797"/>
                    </a:lnTo>
                    <a:lnTo>
                      <a:pt x="6852793" y="2712847"/>
                    </a:lnTo>
                    <a:lnTo>
                      <a:pt x="179197" y="2712847"/>
                    </a:lnTo>
                    <a:lnTo>
                      <a:pt x="179197" y="2693797"/>
                    </a:lnTo>
                    <a:lnTo>
                      <a:pt x="179197" y="2712847"/>
                    </a:lnTo>
                    <a:cubicBezTo>
                      <a:pt x="80391" y="2712847"/>
                      <a:pt x="0" y="2633345"/>
                      <a:pt x="0" y="253504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35047"/>
                    </a:lnTo>
                    <a:lnTo>
                      <a:pt x="19050" y="2535047"/>
                    </a:lnTo>
                    <a:lnTo>
                      <a:pt x="38100" y="2535047"/>
                    </a:lnTo>
                    <a:cubicBezTo>
                      <a:pt x="38100" y="2612009"/>
                      <a:pt x="101092" y="2674747"/>
                      <a:pt x="179197" y="2674747"/>
                    </a:cubicBezTo>
                    <a:lnTo>
                      <a:pt x="6852793" y="2674747"/>
                    </a:lnTo>
                    <a:cubicBezTo>
                      <a:pt x="6930899" y="2674747"/>
                      <a:pt x="6993890" y="2612009"/>
                      <a:pt x="6993890" y="2535047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7807127" y="3562350"/>
              <a:ext cx="6161683" cy="1899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повысить мотивацию пользователей через награды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4743905" y="3184327"/>
              <a:ext cx="7032030" cy="2712838"/>
              <a:chOff x="0" y="0"/>
              <a:chExt cx="7032030" cy="27128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9050" y="19050"/>
                <a:ext cx="6993890" cy="2674747"/>
              </a:xfrm>
              <a:custGeom>
                <a:avLst/>
                <a:gdLst/>
                <a:ahLst/>
                <a:cxnLst/>
                <a:rect l="l" t="t" r="r" b="b"/>
                <a:pathLst>
                  <a:path w="6993890" h="2674747">
                    <a:moveTo>
                      <a:pt x="0" y="158750"/>
                    </a:moveTo>
                    <a:cubicBezTo>
                      <a:pt x="0" y="71120"/>
                      <a:pt x="71755" y="0"/>
                      <a:pt x="160147" y="0"/>
                    </a:cubicBezTo>
                    <a:lnTo>
                      <a:pt x="6833743" y="0"/>
                    </a:lnTo>
                    <a:cubicBezTo>
                      <a:pt x="6922136" y="0"/>
                      <a:pt x="6993890" y="71120"/>
                      <a:pt x="6993890" y="158750"/>
                    </a:cubicBezTo>
                    <a:lnTo>
                      <a:pt x="6993890" y="2515997"/>
                    </a:lnTo>
                    <a:cubicBezTo>
                      <a:pt x="6993890" y="2603627"/>
                      <a:pt x="6922136" y="2674747"/>
                      <a:pt x="6833743" y="2674747"/>
                    </a:cubicBezTo>
                    <a:lnTo>
                      <a:pt x="160147" y="2674747"/>
                    </a:lnTo>
                    <a:cubicBezTo>
                      <a:pt x="71755" y="2674747"/>
                      <a:pt x="0" y="2603627"/>
                      <a:pt x="0" y="251599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7031990" cy="2712847"/>
              </a:xfrm>
              <a:custGeom>
                <a:avLst/>
                <a:gdLst/>
                <a:ahLst/>
                <a:cxnLst/>
                <a:rect l="l" t="t" r="r" b="b"/>
                <a:pathLst>
                  <a:path w="7031990" h="2712847">
                    <a:moveTo>
                      <a:pt x="0" y="177800"/>
                    </a:moveTo>
                    <a:cubicBezTo>
                      <a:pt x="0" y="79502"/>
                      <a:pt x="80391" y="0"/>
                      <a:pt x="179197" y="0"/>
                    </a:cubicBezTo>
                    <a:lnTo>
                      <a:pt x="6852793" y="0"/>
                    </a:lnTo>
                    <a:lnTo>
                      <a:pt x="6852793" y="19050"/>
                    </a:lnTo>
                    <a:lnTo>
                      <a:pt x="6852793" y="0"/>
                    </a:lnTo>
                    <a:cubicBezTo>
                      <a:pt x="6951600" y="0"/>
                      <a:pt x="7031990" y="79502"/>
                      <a:pt x="7031990" y="177800"/>
                    </a:cubicBezTo>
                    <a:lnTo>
                      <a:pt x="7012940" y="177800"/>
                    </a:lnTo>
                    <a:lnTo>
                      <a:pt x="7031990" y="177800"/>
                    </a:lnTo>
                    <a:lnTo>
                      <a:pt x="7031990" y="2535047"/>
                    </a:lnTo>
                    <a:lnTo>
                      <a:pt x="7012940" y="2535047"/>
                    </a:lnTo>
                    <a:lnTo>
                      <a:pt x="7031990" y="2535047"/>
                    </a:lnTo>
                    <a:cubicBezTo>
                      <a:pt x="7031990" y="2633472"/>
                      <a:pt x="6951600" y="2712847"/>
                      <a:pt x="6852793" y="2712847"/>
                    </a:cubicBezTo>
                    <a:lnTo>
                      <a:pt x="6852793" y="2693797"/>
                    </a:lnTo>
                    <a:lnTo>
                      <a:pt x="6852793" y="2712847"/>
                    </a:lnTo>
                    <a:lnTo>
                      <a:pt x="179197" y="2712847"/>
                    </a:lnTo>
                    <a:lnTo>
                      <a:pt x="179197" y="2693797"/>
                    </a:lnTo>
                    <a:lnTo>
                      <a:pt x="179197" y="2712847"/>
                    </a:lnTo>
                    <a:cubicBezTo>
                      <a:pt x="80391" y="2712847"/>
                      <a:pt x="0" y="2633345"/>
                      <a:pt x="0" y="253504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2535047"/>
                    </a:lnTo>
                    <a:lnTo>
                      <a:pt x="19050" y="2535047"/>
                    </a:lnTo>
                    <a:lnTo>
                      <a:pt x="38100" y="2535047"/>
                    </a:lnTo>
                    <a:cubicBezTo>
                      <a:pt x="38100" y="2612009"/>
                      <a:pt x="101092" y="2674747"/>
                      <a:pt x="179197" y="2674747"/>
                    </a:cubicBezTo>
                    <a:lnTo>
                      <a:pt x="6852793" y="2674747"/>
                    </a:lnTo>
                    <a:cubicBezTo>
                      <a:pt x="6930899" y="2674747"/>
                      <a:pt x="6993890" y="2612009"/>
                      <a:pt x="6993890" y="2535047"/>
                    </a:cubicBezTo>
                    <a:lnTo>
                      <a:pt x="6993890" y="177800"/>
                    </a:lnTo>
                    <a:cubicBezTo>
                      <a:pt x="6993890" y="100838"/>
                      <a:pt x="6930899" y="38100"/>
                      <a:pt x="6852793" y="38100"/>
                    </a:cubicBezTo>
                    <a:lnTo>
                      <a:pt x="179197" y="38100"/>
                    </a:lnTo>
                    <a:lnTo>
                      <a:pt x="179197" y="19050"/>
                    </a:lnTo>
                    <a:lnTo>
                      <a:pt x="179197" y="38100"/>
                    </a:lnTo>
                    <a:cubicBezTo>
                      <a:pt x="101092" y="38100"/>
                      <a:pt x="38100" y="100838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179078" y="3562350"/>
              <a:ext cx="6161683" cy="1899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автоматизировать контроль знаний (тесты, задачи)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6237090"/>
              <a:ext cx="10718007" cy="2098675"/>
              <a:chOff x="0" y="0"/>
              <a:chExt cx="10718007" cy="20986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10679938" cy="2060575"/>
              </a:xfrm>
              <a:custGeom>
                <a:avLst/>
                <a:gdLst/>
                <a:ahLst/>
                <a:cxnLst/>
                <a:rect l="l" t="t" r="r" b="b"/>
                <a:pathLst>
                  <a:path w="10679938" h="2060575">
                    <a:moveTo>
                      <a:pt x="0" y="158750"/>
                    </a:moveTo>
                    <a:cubicBezTo>
                      <a:pt x="0" y="71120"/>
                      <a:pt x="72136" y="0"/>
                      <a:pt x="161163" y="0"/>
                    </a:cubicBezTo>
                    <a:lnTo>
                      <a:pt x="10518775" y="0"/>
                    </a:lnTo>
                    <a:cubicBezTo>
                      <a:pt x="10607802" y="0"/>
                      <a:pt x="10679938" y="71120"/>
                      <a:pt x="10679938" y="158750"/>
                    </a:cubicBezTo>
                    <a:lnTo>
                      <a:pt x="10679938" y="1901825"/>
                    </a:lnTo>
                    <a:cubicBezTo>
                      <a:pt x="10679938" y="1989582"/>
                      <a:pt x="10607802" y="2060575"/>
                      <a:pt x="10518775" y="2060575"/>
                    </a:cubicBezTo>
                    <a:lnTo>
                      <a:pt x="161163" y="2060575"/>
                    </a:lnTo>
                    <a:cubicBezTo>
                      <a:pt x="72136" y="2060575"/>
                      <a:pt x="0" y="1989455"/>
                      <a:pt x="0" y="19018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0718038" cy="2098675"/>
              </a:xfrm>
              <a:custGeom>
                <a:avLst/>
                <a:gdLst/>
                <a:ahLst/>
                <a:cxnLst/>
                <a:rect l="l" t="t" r="r" b="b"/>
                <a:pathLst>
                  <a:path w="10718038" h="2098675">
                    <a:moveTo>
                      <a:pt x="0" y="177800"/>
                    </a:moveTo>
                    <a:cubicBezTo>
                      <a:pt x="0" y="79375"/>
                      <a:pt x="80899" y="0"/>
                      <a:pt x="180213" y="0"/>
                    </a:cubicBezTo>
                    <a:lnTo>
                      <a:pt x="10537825" y="0"/>
                    </a:lnTo>
                    <a:lnTo>
                      <a:pt x="10537825" y="19050"/>
                    </a:lnTo>
                    <a:lnTo>
                      <a:pt x="10537825" y="0"/>
                    </a:lnTo>
                    <a:cubicBezTo>
                      <a:pt x="10637139" y="0"/>
                      <a:pt x="10718038" y="79375"/>
                      <a:pt x="10718038" y="177800"/>
                    </a:cubicBezTo>
                    <a:lnTo>
                      <a:pt x="10698988" y="177800"/>
                    </a:lnTo>
                    <a:lnTo>
                      <a:pt x="10718038" y="177800"/>
                    </a:lnTo>
                    <a:lnTo>
                      <a:pt x="10718038" y="1920875"/>
                    </a:lnTo>
                    <a:lnTo>
                      <a:pt x="10698988" y="1920875"/>
                    </a:lnTo>
                    <a:lnTo>
                      <a:pt x="10718038" y="1920875"/>
                    </a:lnTo>
                    <a:cubicBezTo>
                      <a:pt x="10718038" y="2019300"/>
                      <a:pt x="10637139" y="2098675"/>
                      <a:pt x="10537825" y="2098675"/>
                    </a:cubicBezTo>
                    <a:lnTo>
                      <a:pt x="10537825" y="2079625"/>
                    </a:lnTo>
                    <a:lnTo>
                      <a:pt x="10537825" y="2098675"/>
                    </a:lnTo>
                    <a:lnTo>
                      <a:pt x="180213" y="2098675"/>
                    </a:lnTo>
                    <a:lnTo>
                      <a:pt x="180213" y="2079625"/>
                    </a:lnTo>
                    <a:lnTo>
                      <a:pt x="180213" y="2098675"/>
                    </a:lnTo>
                    <a:cubicBezTo>
                      <a:pt x="80899" y="2098675"/>
                      <a:pt x="0" y="2019300"/>
                      <a:pt x="0" y="1920875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1920875"/>
                    </a:lnTo>
                    <a:lnTo>
                      <a:pt x="19050" y="1920875"/>
                    </a:lnTo>
                    <a:lnTo>
                      <a:pt x="38100" y="1920875"/>
                    </a:lnTo>
                    <a:cubicBezTo>
                      <a:pt x="38100" y="1997837"/>
                      <a:pt x="101473" y="2060575"/>
                      <a:pt x="180213" y="2060575"/>
                    </a:cubicBezTo>
                    <a:lnTo>
                      <a:pt x="10537825" y="2060575"/>
                    </a:lnTo>
                    <a:cubicBezTo>
                      <a:pt x="10616565" y="2060575"/>
                      <a:pt x="10679938" y="1997710"/>
                      <a:pt x="10679938" y="1920875"/>
                    </a:cubicBezTo>
                    <a:lnTo>
                      <a:pt x="10679938" y="177800"/>
                    </a:lnTo>
                    <a:cubicBezTo>
                      <a:pt x="10679938" y="100838"/>
                      <a:pt x="10616565" y="38100"/>
                      <a:pt x="10537825" y="38100"/>
                    </a:cubicBezTo>
                    <a:lnTo>
                      <a:pt x="180213" y="38100"/>
                    </a:lnTo>
                    <a:lnTo>
                      <a:pt x="180213" y="19050"/>
                    </a:lnTo>
                    <a:lnTo>
                      <a:pt x="180213" y="38100"/>
                    </a:lnTo>
                    <a:cubicBezTo>
                      <a:pt x="101473" y="38100"/>
                      <a:pt x="38100" y="100965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01303" y="6922196"/>
              <a:ext cx="8915400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визуализировать прогресс обучения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1057930" y="6237090"/>
              <a:ext cx="10718007" cy="2098675"/>
              <a:chOff x="0" y="0"/>
              <a:chExt cx="10718007" cy="20986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9050" y="19050"/>
                <a:ext cx="10679938" cy="2060575"/>
              </a:xfrm>
              <a:custGeom>
                <a:avLst/>
                <a:gdLst/>
                <a:ahLst/>
                <a:cxnLst/>
                <a:rect l="l" t="t" r="r" b="b"/>
                <a:pathLst>
                  <a:path w="10679938" h="2060575">
                    <a:moveTo>
                      <a:pt x="0" y="158750"/>
                    </a:moveTo>
                    <a:cubicBezTo>
                      <a:pt x="0" y="71120"/>
                      <a:pt x="72136" y="0"/>
                      <a:pt x="161163" y="0"/>
                    </a:cubicBezTo>
                    <a:lnTo>
                      <a:pt x="10518775" y="0"/>
                    </a:lnTo>
                    <a:cubicBezTo>
                      <a:pt x="10607802" y="0"/>
                      <a:pt x="10679938" y="71120"/>
                      <a:pt x="10679938" y="158750"/>
                    </a:cubicBezTo>
                    <a:lnTo>
                      <a:pt x="10679938" y="1901825"/>
                    </a:lnTo>
                    <a:cubicBezTo>
                      <a:pt x="10679938" y="1989582"/>
                      <a:pt x="10607802" y="2060575"/>
                      <a:pt x="10518775" y="2060575"/>
                    </a:cubicBezTo>
                    <a:lnTo>
                      <a:pt x="161163" y="2060575"/>
                    </a:lnTo>
                    <a:cubicBezTo>
                      <a:pt x="72136" y="2060575"/>
                      <a:pt x="0" y="1989455"/>
                      <a:pt x="0" y="19018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0718038" cy="2098675"/>
              </a:xfrm>
              <a:custGeom>
                <a:avLst/>
                <a:gdLst/>
                <a:ahLst/>
                <a:cxnLst/>
                <a:rect l="l" t="t" r="r" b="b"/>
                <a:pathLst>
                  <a:path w="10718038" h="2098675">
                    <a:moveTo>
                      <a:pt x="0" y="177800"/>
                    </a:moveTo>
                    <a:cubicBezTo>
                      <a:pt x="0" y="79375"/>
                      <a:pt x="80899" y="0"/>
                      <a:pt x="180213" y="0"/>
                    </a:cubicBezTo>
                    <a:lnTo>
                      <a:pt x="10537825" y="0"/>
                    </a:lnTo>
                    <a:lnTo>
                      <a:pt x="10537825" y="19050"/>
                    </a:lnTo>
                    <a:lnTo>
                      <a:pt x="10537825" y="0"/>
                    </a:lnTo>
                    <a:cubicBezTo>
                      <a:pt x="10637139" y="0"/>
                      <a:pt x="10718038" y="79375"/>
                      <a:pt x="10718038" y="177800"/>
                    </a:cubicBezTo>
                    <a:lnTo>
                      <a:pt x="10698988" y="177800"/>
                    </a:lnTo>
                    <a:lnTo>
                      <a:pt x="10718038" y="177800"/>
                    </a:lnTo>
                    <a:lnTo>
                      <a:pt x="10718038" y="1920875"/>
                    </a:lnTo>
                    <a:lnTo>
                      <a:pt x="10698988" y="1920875"/>
                    </a:lnTo>
                    <a:lnTo>
                      <a:pt x="10718038" y="1920875"/>
                    </a:lnTo>
                    <a:cubicBezTo>
                      <a:pt x="10718038" y="2019300"/>
                      <a:pt x="10637139" y="2098675"/>
                      <a:pt x="10537825" y="2098675"/>
                    </a:cubicBezTo>
                    <a:lnTo>
                      <a:pt x="10537825" y="2079625"/>
                    </a:lnTo>
                    <a:lnTo>
                      <a:pt x="10537825" y="2098675"/>
                    </a:lnTo>
                    <a:lnTo>
                      <a:pt x="180213" y="2098675"/>
                    </a:lnTo>
                    <a:lnTo>
                      <a:pt x="180213" y="2079625"/>
                    </a:lnTo>
                    <a:lnTo>
                      <a:pt x="180213" y="2098675"/>
                    </a:lnTo>
                    <a:cubicBezTo>
                      <a:pt x="80899" y="2098675"/>
                      <a:pt x="0" y="2019300"/>
                      <a:pt x="0" y="1920875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1920875"/>
                    </a:lnTo>
                    <a:lnTo>
                      <a:pt x="19050" y="1920875"/>
                    </a:lnTo>
                    <a:lnTo>
                      <a:pt x="38100" y="1920875"/>
                    </a:lnTo>
                    <a:cubicBezTo>
                      <a:pt x="38100" y="1997837"/>
                      <a:pt x="101473" y="2060575"/>
                      <a:pt x="180213" y="2060575"/>
                    </a:cubicBezTo>
                    <a:lnTo>
                      <a:pt x="10537825" y="2060575"/>
                    </a:lnTo>
                    <a:cubicBezTo>
                      <a:pt x="10616565" y="2060575"/>
                      <a:pt x="10679938" y="1997710"/>
                      <a:pt x="10679938" y="1920875"/>
                    </a:cubicBezTo>
                    <a:lnTo>
                      <a:pt x="10679938" y="177800"/>
                    </a:lnTo>
                    <a:cubicBezTo>
                      <a:pt x="10679938" y="100838"/>
                      <a:pt x="10616565" y="38100"/>
                      <a:pt x="10537825" y="38100"/>
                    </a:cubicBezTo>
                    <a:lnTo>
                      <a:pt x="180213" y="38100"/>
                    </a:lnTo>
                    <a:lnTo>
                      <a:pt x="180213" y="19050"/>
                    </a:lnTo>
                    <a:lnTo>
                      <a:pt x="180213" y="38100"/>
                    </a:lnTo>
                    <a:cubicBezTo>
                      <a:pt x="101473" y="38100"/>
                      <a:pt x="38100" y="100965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1493103" y="6615113"/>
              <a:ext cx="9847660" cy="1285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сформировать привычку к регулярному обучению</a:t>
              </a:r>
            </a:p>
          </p:txBody>
        </p:sp>
      </p:grpSp>
      <p:pic>
        <p:nvPicPr>
          <p:cNvPr id="29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344341"/>
            <a:ext cx="9445526" cy="5598319"/>
            <a:chOff x="0" y="0"/>
            <a:chExt cx="12594035" cy="7464425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1019710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Область применения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57362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Разработанная система универсальна и может быть эффективно внедрена в самых разных сферах, где требуется обучение или переподготовка кадров.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56607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 профильных образовательных учреждениях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280098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для корпоративного обучения сотрудников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03588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для самостоятельного повышения квалификации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527078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при подготовке IT-специалистов начального и среднего уровня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443662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Платформа легко адаптируется под различные сценарии использования.</a:t>
              </a:r>
            </a:p>
          </p:txBody>
        </p:sp>
      </p:grpSp>
      <p:pic>
        <p:nvPicPr>
          <p:cNvPr id="15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87800" y="-7006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92238" y="2553369"/>
            <a:ext cx="9445526" cy="5180261"/>
            <a:chOff x="0" y="0"/>
            <a:chExt cx="12594035" cy="6907015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9973270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Роли пользователей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57363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Для разграничения прав доступа и функциональных возможностей мы выделили три ключевые роли, каждая из которых имеет свой набор инструментов.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56608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Гость: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просмотр информации о платформе, каталог курсов, регистрация.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71430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Пользователь (Студент):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прохождение обучения, выполнение заданий, тестирование, получение достижений.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886252"/>
              <a:ext cx="12594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Администратор:</a:t>
              </a: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 управление пользователями, создание контента и просмотр аналитики.</a:t>
              </a:r>
            </a:p>
          </p:txBody>
        </p:sp>
      </p:grpSp>
      <p:pic>
        <p:nvPicPr>
          <p:cNvPr id="14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3946" y="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78024" y="1042913"/>
            <a:ext cx="16331951" cy="8201174"/>
            <a:chOff x="0" y="0"/>
            <a:chExt cx="21775935" cy="10934898"/>
          </a:xfrm>
        </p:grpSpPr>
        <p:sp>
          <p:nvSpPr>
            <p:cNvPr id="7" name="TextBox 7"/>
            <p:cNvSpPr txBox="1"/>
            <p:nvPr/>
          </p:nvSpPr>
          <p:spPr>
            <a:xfrm>
              <a:off x="19050" y="-85725"/>
              <a:ext cx="20793868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Взаимодействие пользователя с системой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" y="194647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Путь пользователя в системе построен линейно и интуитивно понятно, чтобы ничто не отвлекало студента непосредственно от учебного процесса.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3373437"/>
              <a:ext cx="7032030" cy="3610768"/>
              <a:chOff x="0" y="0"/>
              <a:chExt cx="7032030" cy="36107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2948980" y="3808612"/>
              <a:ext cx="1134070" cy="1134070"/>
              <a:chOff x="0" y="0"/>
              <a:chExt cx="1134070" cy="1134070"/>
            </a:xfrm>
          </p:grpSpPr>
          <p:sp>
            <p:nvSpPr>
              <p:cNvPr id="13" name="Freeform 13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3" b="3"/>
                </a:stretch>
              </a:blipFill>
            </p:spPr>
          </p:sp>
        </p:grpSp>
        <p:sp>
          <p:nvSpPr>
            <p:cNvPr id="14" name="Freeform 14" descr="preencoded.png"/>
            <p:cNvSpPr/>
            <p:nvPr/>
          </p:nvSpPr>
          <p:spPr>
            <a:xfrm>
              <a:off x="3260923" y="4120555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4" y="0"/>
                  </a:lnTo>
                  <a:lnTo>
                    <a:pt x="510184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58" r="-3658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612775" y="5263555"/>
              <a:ext cx="580628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Авторизация в системе.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7371953" y="3373437"/>
              <a:ext cx="7032030" cy="3610768"/>
              <a:chOff x="0" y="0"/>
              <a:chExt cx="7032030" cy="361076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0320932" y="3808612"/>
              <a:ext cx="1134070" cy="1134070"/>
              <a:chOff x="0" y="0"/>
              <a:chExt cx="1134070" cy="1134070"/>
            </a:xfrm>
          </p:grpSpPr>
          <p:sp>
            <p:nvSpPr>
              <p:cNvPr id="20" name="Freeform 20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3" b="3"/>
                </a:stretch>
              </a:blipFill>
            </p:spPr>
          </p:sp>
        </p:grpSp>
        <p:sp>
          <p:nvSpPr>
            <p:cNvPr id="21" name="Freeform 21" descr="preencoded.png"/>
            <p:cNvSpPr/>
            <p:nvPr/>
          </p:nvSpPr>
          <p:spPr>
            <a:xfrm>
              <a:off x="10632877" y="4120555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3" y="0"/>
                  </a:lnTo>
                  <a:lnTo>
                    <a:pt x="510183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073" b="-17073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7915077" y="5263555"/>
              <a:ext cx="5945585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Выбор курса в каталоге.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4743905" y="3373437"/>
              <a:ext cx="7032030" cy="3610768"/>
              <a:chOff x="0" y="0"/>
              <a:chExt cx="7032030" cy="36107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7692885" y="3808612"/>
              <a:ext cx="1134070" cy="1134070"/>
              <a:chOff x="0" y="0"/>
              <a:chExt cx="1134070" cy="1134070"/>
            </a:xfrm>
          </p:grpSpPr>
          <p:sp>
            <p:nvSpPr>
              <p:cNvPr id="27" name="Freeform 27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r="3" b="3"/>
                </a:stretch>
              </a:blipFill>
            </p:spPr>
          </p:sp>
        </p:grpSp>
        <p:sp>
          <p:nvSpPr>
            <p:cNvPr id="28" name="Freeform 28" descr="preencoded.png"/>
            <p:cNvSpPr/>
            <p:nvPr/>
          </p:nvSpPr>
          <p:spPr>
            <a:xfrm>
              <a:off x="18004830" y="4120555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3" y="0"/>
                  </a:lnTo>
                  <a:lnTo>
                    <a:pt x="510183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536" r="-8536"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5179080" y="5263555"/>
              <a:ext cx="6161683" cy="1285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Изучение учебных материалов.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7324130"/>
              <a:ext cx="7032030" cy="3610768"/>
              <a:chOff x="0" y="0"/>
              <a:chExt cx="7032030" cy="361076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2948980" y="7759303"/>
              <a:ext cx="1134070" cy="1134070"/>
              <a:chOff x="0" y="0"/>
              <a:chExt cx="1134070" cy="1134070"/>
            </a:xfrm>
          </p:grpSpPr>
          <p:sp>
            <p:nvSpPr>
              <p:cNvPr id="34" name="Freeform 34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r="3" b="3"/>
                </a:stretch>
              </a:blipFill>
            </p:spPr>
          </p:sp>
        </p:grpSp>
        <p:sp>
          <p:nvSpPr>
            <p:cNvPr id="35" name="Freeform 35" descr="preencoded.png"/>
            <p:cNvSpPr/>
            <p:nvPr/>
          </p:nvSpPr>
          <p:spPr>
            <a:xfrm>
              <a:off x="3260923" y="8071247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4" y="0"/>
                  </a:lnTo>
                  <a:lnTo>
                    <a:pt x="510184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435173" y="9214247"/>
              <a:ext cx="6161683" cy="1285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Выполнение заданий и тестов.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7371953" y="7324130"/>
              <a:ext cx="7032030" cy="3610768"/>
              <a:chOff x="0" y="0"/>
              <a:chExt cx="7032030" cy="361076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10320932" y="7759303"/>
              <a:ext cx="1134070" cy="1134070"/>
              <a:chOff x="0" y="0"/>
              <a:chExt cx="1134070" cy="1134070"/>
            </a:xfrm>
          </p:grpSpPr>
          <p:sp>
            <p:nvSpPr>
              <p:cNvPr id="41" name="Freeform 41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r="3" b="3"/>
                </a:stretch>
              </a:blipFill>
            </p:spPr>
          </p:sp>
        </p:grpSp>
        <p:sp>
          <p:nvSpPr>
            <p:cNvPr id="42" name="Freeform 42" descr="preencoded.png"/>
            <p:cNvSpPr/>
            <p:nvPr/>
          </p:nvSpPr>
          <p:spPr>
            <a:xfrm>
              <a:off x="10632877" y="8071247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3" y="0"/>
                  </a:lnTo>
                  <a:lnTo>
                    <a:pt x="510183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4878" r="-4878"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8301632" y="9214247"/>
              <a:ext cx="5172472" cy="6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Фиксация прогресса.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14743905" y="7324130"/>
              <a:ext cx="7032030" cy="3610768"/>
              <a:chOff x="0" y="0"/>
              <a:chExt cx="7032030" cy="361076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9050" y="19050"/>
                <a:ext cx="6994017" cy="3572637"/>
              </a:xfrm>
              <a:custGeom>
                <a:avLst/>
                <a:gdLst/>
                <a:ahLst/>
                <a:cxnLst/>
                <a:rect l="l" t="t" r="r" b="b"/>
                <a:pathLst>
                  <a:path w="6994017" h="3572637">
                    <a:moveTo>
                      <a:pt x="0" y="158750"/>
                    </a:moveTo>
                    <a:cubicBezTo>
                      <a:pt x="0" y="71120"/>
                      <a:pt x="71501" y="0"/>
                      <a:pt x="159639" y="0"/>
                    </a:cubicBezTo>
                    <a:lnTo>
                      <a:pt x="6834378" y="0"/>
                    </a:lnTo>
                    <a:cubicBezTo>
                      <a:pt x="6922516" y="0"/>
                      <a:pt x="6994017" y="71120"/>
                      <a:pt x="6994017" y="158750"/>
                    </a:cubicBezTo>
                    <a:lnTo>
                      <a:pt x="6994017" y="3413887"/>
                    </a:lnTo>
                    <a:cubicBezTo>
                      <a:pt x="6994017" y="3501517"/>
                      <a:pt x="6922516" y="3572637"/>
                      <a:pt x="6834378" y="3572637"/>
                    </a:cubicBezTo>
                    <a:lnTo>
                      <a:pt x="159639" y="3572637"/>
                    </a:lnTo>
                    <a:cubicBezTo>
                      <a:pt x="71501" y="3572637"/>
                      <a:pt x="0" y="3501517"/>
                      <a:pt x="0" y="34138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C3AED">
                      <a:alpha val="100000"/>
                    </a:srgbClr>
                  </a:gs>
                  <a:gs pos="100000">
                    <a:srgbClr val="7AADFC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7032117" cy="3610737"/>
              </a:xfrm>
              <a:custGeom>
                <a:avLst/>
                <a:gdLst/>
                <a:ahLst/>
                <a:cxnLst/>
                <a:rect l="l" t="t" r="r" b="b"/>
                <a:pathLst>
                  <a:path w="7032117" h="3610737">
                    <a:moveTo>
                      <a:pt x="0" y="177800"/>
                    </a:moveTo>
                    <a:cubicBezTo>
                      <a:pt x="0" y="79502"/>
                      <a:pt x="80137" y="0"/>
                      <a:pt x="178689" y="0"/>
                    </a:cubicBezTo>
                    <a:lnTo>
                      <a:pt x="6853428" y="0"/>
                    </a:lnTo>
                    <a:lnTo>
                      <a:pt x="6853428" y="19050"/>
                    </a:lnTo>
                    <a:lnTo>
                      <a:pt x="6853428" y="0"/>
                    </a:lnTo>
                    <a:cubicBezTo>
                      <a:pt x="6951980" y="0"/>
                      <a:pt x="7032117" y="79502"/>
                      <a:pt x="7032117" y="177800"/>
                    </a:cubicBezTo>
                    <a:lnTo>
                      <a:pt x="7013067" y="177800"/>
                    </a:lnTo>
                    <a:lnTo>
                      <a:pt x="7032117" y="177800"/>
                    </a:lnTo>
                    <a:lnTo>
                      <a:pt x="7032117" y="3432937"/>
                    </a:lnTo>
                    <a:lnTo>
                      <a:pt x="7013067" y="3432937"/>
                    </a:lnTo>
                    <a:lnTo>
                      <a:pt x="7032117" y="3432937"/>
                    </a:lnTo>
                    <a:cubicBezTo>
                      <a:pt x="7032117" y="3531235"/>
                      <a:pt x="6951980" y="3610737"/>
                      <a:pt x="6853428" y="3610737"/>
                    </a:cubicBezTo>
                    <a:lnTo>
                      <a:pt x="6853428" y="3591687"/>
                    </a:lnTo>
                    <a:lnTo>
                      <a:pt x="6853428" y="3610737"/>
                    </a:lnTo>
                    <a:lnTo>
                      <a:pt x="178689" y="3610737"/>
                    </a:lnTo>
                    <a:lnTo>
                      <a:pt x="178689" y="3591687"/>
                    </a:lnTo>
                    <a:lnTo>
                      <a:pt x="178689" y="3610737"/>
                    </a:lnTo>
                    <a:cubicBezTo>
                      <a:pt x="80137" y="3610737"/>
                      <a:pt x="0" y="3531235"/>
                      <a:pt x="0" y="3432937"/>
                    </a:cubicBezTo>
                    <a:lnTo>
                      <a:pt x="0" y="177800"/>
                    </a:lnTo>
                    <a:lnTo>
                      <a:pt x="19050" y="177800"/>
                    </a:lnTo>
                    <a:lnTo>
                      <a:pt x="0" y="177800"/>
                    </a:lnTo>
                    <a:moveTo>
                      <a:pt x="38100" y="177800"/>
                    </a:moveTo>
                    <a:lnTo>
                      <a:pt x="38100" y="3432937"/>
                    </a:lnTo>
                    <a:lnTo>
                      <a:pt x="19050" y="3432937"/>
                    </a:lnTo>
                    <a:lnTo>
                      <a:pt x="38100" y="3432937"/>
                    </a:lnTo>
                    <a:cubicBezTo>
                      <a:pt x="38100" y="3510026"/>
                      <a:pt x="100965" y="3572637"/>
                      <a:pt x="178689" y="3572637"/>
                    </a:cubicBezTo>
                    <a:lnTo>
                      <a:pt x="6853428" y="3572637"/>
                    </a:lnTo>
                    <a:cubicBezTo>
                      <a:pt x="6931152" y="3572637"/>
                      <a:pt x="6994017" y="3510026"/>
                      <a:pt x="6994017" y="3432937"/>
                    </a:cubicBezTo>
                    <a:lnTo>
                      <a:pt x="6994017" y="177800"/>
                    </a:lnTo>
                    <a:cubicBezTo>
                      <a:pt x="6994017" y="100711"/>
                      <a:pt x="6931152" y="38100"/>
                      <a:pt x="6853428" y="38100"/>
                    </a:cubicBezTo>
                    <a:lnTo>
                      <a:pt x="178689" y="38100"/>
                    </a:lnTo>
                    <a:lnTo>
                      <a:pt x="178689" y="19050"/>
                    </a:lnTo>
                    <a:lnTo>
                      <a:pt x="178689" y="38100"/>
                    </a:lnTo>
                    <a:cubicBezTo>
                      <a:pt x="100965" y="38100"/>
                      <a:pt x="38100" y="100711"/>
                      <a:pt x="38100" y="177800"/>
                    </a:cubicBezTo>
                    <a:close/>
                  </a:path>
                </a:pathLst>
              </a:custGeom>
              <a:solidFill>
                <a:srgbClr val="0C087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17692885" y="7759303"/>
              <a:ext cx="1134070" cy="1134070"/>
              <a:chOff x="0" y="0"/>
              <a:chExt cx="1134070" cy="1134070"/>
            </a:xfrm>
          </p:grpSpPr>
          <p:sp>
            <p:nvSpPr>
              <p:cNvPr id="48" name="Freeform 48" descr="preencoded.png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0"/>
                    </a:moveTo>
                    <a:lnTo>
                      <a:pt x="1134110" y="0"/>
                    </a:lnTo>
                    <a:lnTo>
                      <a:pt x="1134110" y="1134110"/>
                    </a:lnTo>
                    <a:lnTo>
                      <a:pt x="0" y="11341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 r="3" b="3"/>
                </a:stretch>
              </a:blipFill>
            </p:spPr>
          </p:sp>
        </p:grpSp>
        <p:sp>
          <p:nvSpPr>
            <p:cNvPr id="49" name="Freeform 49" descr="preencoded.png"/>
            <p:cNvSpPr/>
            <p:nvPr/>
          </p:nvSpPr>
          <p:spPr>
            <a:xfrm>
              <a:off x="18004830" y="8071247"/>
              <a:ext cx="510183" cy="510183"/>
            </a:xfrm>
            <a:custGeom>
              <a:avLst/>
              <a:gdLst/>
              <a:ahLst/>
              <a:cxnLst/>
              <a:rect l="l" t="t" r="r" b="b"/>
              <a:pathLst>
                <a:path w="510183" h="510183">
                  <a:moveTo>
                    <a:pt x="0" y="0"/>
                  </a:moveTo>
                  <a:lnTo>
                    <a:pt x="510183" y="0"/>
                  </a:lnTo>
                  <a:lnTo>
                    <a:pt x="510183" y="510183"/>
                  </a:lnTo>
                  <a:lnTo>
                    <a:pt x="0" y="510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15179080" y="9214247"/>
              <a:ext cx="6161683" cy="1285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750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Получение обратной связи и наград.</a:t>
              </a:r>
            </a:p>
          </p:txBody>
        </p:sp>
      </p:grpSp>
      <p:pic>
        <p:nvPicPr>
          <p:cNvPr id="51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92237" y="2894881"/>
            <a:ext cx="16303526" cy="4497239"/>
            <a:chOff x="0" y="0"/>
            <a:chExt cx="21738035" cy="59963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8423930" cy="1207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Диаграмма вариантов использования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46473"/>
              <a:ext cx="21738035" cy="102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На этапе проектирования мы разработали диаграмму вариантов использования, чтобы четко определить границы возможностей каждой роли и логику работы системы.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4387"/>
              <a:ext cx="21738035" cy="529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Диаграмма отражает: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70970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функциональные возможности системы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894460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сценарии взаимодействия пользователей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17952"/>
              <a:ext cx="21738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зоны ответственности администратора и студента</a:t>
              </a:r>
            </a:p>
          </p:txBody>
        </p:sp>
      </p:grpSp>
      <p:pic>
        <p:nvPicPr>
          <p:cNvPr id="13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67019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4">
                <a:alpha val="8823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196951"/>
            <a:ext cx="9445526" cy="5893097"/>
            <a:chOff x="0" y="0"/>
            <a:chExt cx="12594035" cy="78574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12594035" cy="2426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50"/>
                </a:lnSpc>
              </a:pPr>
              <a:r>
                <a:rPr lang="en-US" sz="5562" b="1">
                  <a:gradFill>
                    <a:gsLst>
                      <a:gs pos="0">
                        <a:srgbClr val="7C3AED">
                          <a:alpha val="100000"/>
                        </a:srgbClr>
                      </a:gs>
                      <a:gs pos="100000">
                        <a:srgbClr val="7AADFC">
                          <a:alpha val="100000"/>
                        </a:srgbClr>
                      </a:gs>
                    </a:gsLst>
                    <a:lin ang="0"/>
                  </a:gradFill>
                  <a:latin typeface="Arimo Bold"/>
                  <a:ea typeface="Arimo Bold"/>
                  <a:cs typeface="Arimo Bold"/>
                  <a:sym typeface="Arimo Bold"/>
                </a:rPr>
                <a:t>Пользовательский интерфейс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85888"/>
              <a:ext cx="12594035" cy="151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5"/>
                </a:lnSpc>
              </a:pPr>
              <a:r>
                <a:rPr lang="en-US" sz="2187">
                  <a:solidFill>
                    <a:srgbClr val="E5E5E5"/>
                  </a:solidFill>
                  <a:latin typeface="Arimo"/>
                  <a:ea typeface="Arimo"/>
                  <a:cs typeface="Arimo"/>
                  <a:sym typeface="Arimo"/>
                </a:rPr>
                <a:t>Интерфейс спроектирован так, чтобы быть максимально наглядным, современным и не перегружать пользователя лишней технической информацией.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85133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панель пользователя (дашборд)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08625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каталог курсов с фильтрами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132115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интерфейс урока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755605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экран тестирования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379097"/>
              <a:ext cx="12594035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9902" lvl="1" indent="-164951" algn="l">
                <a:lnSpc>
                  <a:spcPts val="2875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5E5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профиль с прогрессом и достижениями</a:t>
              </a:r>
            </a:p>
          </p:txBody>
        </p:sp>
      </p:grpSp>
      <p:pic>
        <p:nvPicPr>
          <p:cNvPr id="15" name="Google Shape;93;p2" descr="Изображение выглядит как текст, Шрифт, логотип, символ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3946" y="-38100"/>
            <a:ext cx="1614054" cy="18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971</Words>
  <Application>Microsoft Office PowerPoint</Application>
  <PresentationFormat>Произвольный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Arimo Bold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ONTHEGO(6).pptx</dc:title>
  <cp:lastModifiedBy>Никита Корнев</cp:lastModifiedBy>
  <cp:revision>4</cp:revision>
  <dcterms:created xsi:type="dcterms:W3CDTF">2006-08-16T00:00:00Z</dcterms:created>
  <dcterms:modified xsi:type="dcterms:W3CDTF">2025-12-18T08:38:38Z</dcterms:modified>
  <dc:identifier>DAG7vumoJ1s</dc:identifier>
</cp:coreProperties>
</file>